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27"/>
  </p:notesMasterIdLst>
  <p:sldIdLst>
    <p:sldId id="256" r:id="rId3"/>
    <p:sldId id="285" r:id="rId4"/>
    <p:sldId id="258" r:id="rId5"/>
    <p:sldId id="259" r:id="rId6"/>
    <p:sldId id="280" r:id="rId7"/>
    <p:sldId id="260" r:id="rId8"/>
    <p:sldId id="286" r:id="rId9"/>
    <p:sldId id="261" r:id="rId10"/>
    <p:sldId id="262" r:id="rId11"/>
    <p:sldId id="263" r:id="rId12"/>
    <p:sldId id="281" r:id="rId13"/>
    <p:sldId id="282" r:id="rId14"/>
    <p:sldId id="265" r:id="rId15"/>
    <p:sldId id="266" r:id="rId16"/>
    <p:sldId id="267" r:id="rId17"/>
    <p:sldId id="268" r:id="rId18"/>
    <p:sldId id="269" r:id="rId19"/>
    <p:sldId id="270" r:id="rId20"/>
    <p:sldId id="279" r:id="rId21"/>
    <p:sldId id="271" r:id="rId22"/>
    <p:sldId id="272" r:id="rId23"/>
    <p:sldId id="276" r:id="rId24"/>
    <p:sldId id="277" r:id="rId25"/>
    <p:sldId id="284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마켓 산스 Bold" panose="02000000000000000000" pitchFamily="50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FF"/>
    <a:srgbClr val="B7F7B9"/>
    <a:srgbClr val="2C9829"/>
    <a:srgbClr val="D0F0D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EAF742D-AD7B-4B1B-BDDC-9C4A7073CE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412" autoAdjust="0"/>
  </p:normalViewPr>
  <p:slideViewPr>
    <p:cSldViewPr snapToGrid="0">
      <p:cViewPr varScale="1">
        <p:scale>
          <a:sx n="106" d="100"/>
          <a:sy n="106" d="100"/>
        </p:scale>
        <p:origin x="534" y="30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819fd2059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3819fd2059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819fd2059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3819fd2059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819fd2059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3819fd2059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362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819fd2059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u="none" strike="noStrike" cap="none" dirty="0" err="1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하루북스</a:t>
            </a:r>
            <a:r>
              <a:rPr lang="ko-KR" altLang="en-US" sz="1100" b="0" i="0" u="none" strike="noStrike" cap="none" dirty="0" err="1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는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일반 서점과 달리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서로의 독서를 </a:t>
            </a:r>
            <a:r>
              <a:rPr lang="ko-KR" altLang="en-US" sz="11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소통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하고 </a:t>
            </a:r>
            <a:r>
              <a:rPr lang="ko-KR" altLang="en-US" sz="11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공감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하며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다양한 </a:t>
            </a:r>
            <a:r>
              <a:rPr lang="ko-KR" altLang="en-US" sz="12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커뮤니티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를 통해 책을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읽을 뿐만 아니라 자신의 공간을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통해 목표를 설정하고 성취하며 독서와의 거리감을 줄이고</a:t>
            </a:r>
            <a:r>
              <a:rPr lang="en-US" altLang="ko-KR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모두에게 </a:t>
            </a:r>
            <a:r>
              <a:rPr lang="ko-KR" altLang="en-US" sz="11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즐거운 독서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라는 경험을 제공합니다</a:t>
            </a:r>
            <a:r>
              <a:rPr lang="en-US" altLang="ko-KR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</a:t>
            </a:r>
            <a:endParaRPr lang="ko-KR" altLang="en-US" sz="11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g23819fd2059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57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819fd2059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u="none" strike="noStrike" cap="none" dirty="0" err="1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하루북스</a:t>
            </a:r>
            <a:r>
              <a:rPr lang="ko-KR" altLang="en-US" sz="1100" b="0" i="0" u="none" strike="noStrike" cap="none" dirty="0" err="1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는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일반 서점과 달리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서로의 독서를 </a:t>
            </a:r>
            <a:r>
              <a:rPr lang="ko-KR" altLang="en-US" sz="11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소통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하고 </a:t>
            </a:r>
            <a:r>
              <a:rPr lang="ko-KR" altLang="en-US" sz="11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공감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하며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다양한 </a:t>
            </a:r>
            <a:r>
              <a:rPr lang="ko-KR" altLang="en-US" sz="12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커뮤니티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를 통해 책을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읽을 뿐만 아니라 자신의 공간을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통해 목표를 설정하고 성취하며 독서와의 거리감을 줄이고</a:t>
            </a:r>
            <a:r>
              <a:rPr lang="en-US" altLang="ko-KR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모두에게 </a:t>
            </a:r>
            <a:r>
              <a:rPr lang="ko-KR" altLang="en-US" sz="11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즐거운 독서</a:t>
            </a:r>
            <a:r>
              <a:rPr lang="ko-KR" altLang="en-US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라는 경험을 제공합니다</a:t>
            </a:r>
            <a:r>
              <a:rPr lang="en-US" altLang="ko-KR" sz="11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</a:t>
            </a:r>
            <a:endParaRPr lang="ko-KR" altLang="en-US" sz="11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g23819fd2059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819fd2059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819fd2059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819fd2059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3819fd205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819fd2059_2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3819fd2059_2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3819fd2059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23819fd2059_2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3819fd2059_2_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819fd2059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3819fd2059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8" name="Google Shape;408;g23819fd2059_2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819fd2059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3819fd2059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8" name="Google Shape;408;g23819fd2059_2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51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819fd20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23819fd20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3819fd20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105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819fd2059_2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3819fd2059_2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3819fd2059_2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3819fd2059_2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3819fd2059_2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3819fd2059_2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23819fd2059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819fd2059_2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23819fd2059_2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819fd2059_2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23819fd2059_2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96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819fd2059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g23819fd2059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819fd2059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3819fd2059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g23819fd2059_2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819fd2059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3819fd2059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3819fd2059_2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044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819fd2059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3819fd2059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819fd2059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3819fd2059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890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819fd2059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3819fd2059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819fd2059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3819fd20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685799" y="1597819"/>
            <a:ext cx="7772399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371599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229599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399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722312" y="2180035"/>
            <a:ext cx="7772399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48199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>
  <p:cSld name="TAB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>
  <p:cSld name="FOUR_OBJEC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4038599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648199" y="1200150"/>
            <a:ext cx="4038599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3"/>
          </p:nvPr>
        </p:nvSpPr>
        <p:spPr>
          <a:xfrm>
            <a:off x="456027" y="2988165"/>
            <a:ext cx="4038599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4"/>
          </p:nvPr>
        </p:nvSpPr>
        <p:spPr>
          <a:xfrm>
            <a:off x="4647027" y="2988165"/>
            <a:ext cx="4038599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PICTURE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1792287" y="3600450"/>
            <a:ext cx="5486399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>
            <a:spLocks noGrp="1"/>
          </p:cNvSpPr>
          <p:nvPr>
            <p:ph type="pic" idx="2"/>
          </p:nvPr>
        </p:nvSpPr>
        <p:spPr>
          <a:xfrm>
            <a:off x="1792287" y="459581"/>
            <a:ext cx="5486399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1792287" y="4025504"/>
            <a:ext cx="5486399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>
  <p:cSld name="OBJECT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>
  <p:cSld name="CLIPART_AND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2143107" y="1660922"/>
            <a:ext cx="4857766" cy="241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 rot="5400000">
            <a:off x="5463777" y="1371601"/>
            <a:ext cx="4388644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 rot="5400000">
            <a:off x="1272777" y="-609599"/>
            <a:ext cx="4388644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229599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199" y="4767263"/>
            <a:ext cx="2895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199" y="476726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5297717" y="598670"/>
            <a:ext cx="2982556" cy="4030481"/>
          </a:xfrm>
          <a:custGeom>
            <a:avLst/>
            <a:gdLst/>
            <a:ahLst/>
            <a:cxnLst/>
            <a:rect l="l" t="t" r="r" b="b"/>
            <a:pathLst>
              <a:path w="5965111" h="8060961" extrusionOk="0">
                <a:moveTo>
                  <a:pt x="0" y="0"/>
                </a:moveTo>
                <a:lnTo>
                  <a:pt x="5965111" y="0"/>
                </a:lnTo>
                <a:lnTo>
                  <a:pt x="5965111" y="8060962"/>
                </a:lnTo>
                <a:lnTo>
                  <a:pt x="0" y="8060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1449227" y="625375"/>
            <a:ext cx="26274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i="0" u="none" strike="noStrike" cap="none" dirty="0">
                <a:solidFill>
                  <a:srgbClr val="399D4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3조   최종프로젝트</a:t>
            </a:r>
            <a:endParaRPr sz="2000" b="0" i="0" u="none" strike="noStrike" cap="none" dirty="0">
              <a:solidFill>
                <a:srgbClr val="399D4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609600" y="3867150"/>
            <a:ext cx="4306728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0" i="0" u="none" strike="noStrike" cap="none" dirty="0">
                <a:solidFill>
                  <a:srgbClr val="399D4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전국민 독서 활성화를 위한</a:t>
            </a:r>
            <a:endParaRPr sz="2100" b="0" i="0" u="none" strike="noStrike" cap="none" dirty="0">
              <a:solidFill>
                <a:srgbClr val="399D4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0" i="0" u="none" strike="noStrike" cap="none" dirty="0">
                <a:solidFill>
                  <a:srgbClr val="399D4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독서커뮤니티 + 문고</a:t>
            </a:r>
            <a:endParaRPr sz="2100" b="0" i="0" u="none" strike="noStrike" cap="none" dirty="0">
              <a:solidFill>
                <a:srgbClr val="399D4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363" y="1619250"/>
            <a:ext cx="2743200" cy="167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5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42;p27">
            <a:extLst>
              <a:ext uri="{FF2B5EF4-FFF2-40B4-BE49-F238E27FC236}">
                <a16:creationId xmlns:a16="http://schemas.microsoft.com/office/drawing/2014/main" id="{1D9563C6-0EA1-3E70-901B-7C75F38EEBBC}"/>
              </a:ext>
            </a:extLst>
          </p:cNvPr>
          <p:cNvSpPr txBox="1"/>
          <p:nvPr/>
        </p:nvSpPr>
        <p:spPr>
          <a:xfrm>
            <a:off x="1524001" y="6378802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조원 소개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40" name="Google Shape;143;p27">
            <a:extLst>
              <a:ext uri="{FF2B5EF4-FFF2-40B4-BE49-F238E27FC236}">
                <a16:creationId xmlns:a16="http://schemas.microsoft.com/office/drawing/2014/main" id="{75C01E1A-2B8F-22BF-9D52-F5D5498A7287}"/>
              </a:ext>
            </a:extLst>
          </p:cNvPr>
          <p:cNvCxnSpPr/>
          <p:nvPr/>
        </p:nvCxnSpPr>
        <p:spPr>
          <a:xfrm>
            <a:off x="1524001" y="6716939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4;p27">
            <a:extLst>
              <a:ext uri="{FF2B5EF4-FFF2-40B4-BE49-F238E27FC236}">
                <a16:creationId xmlns:a16="http://schemas.microsoft.com/office/drawing/2014/main" id="{890E0CE5-1FD5-F9BF-8026-BC04A4F2E6A6}"/>
              </a:ext>
            </a:extLst>
          </p:cNvPr>
          <p:cNvSpPr txBox="1"/>
          <p:nvPr/>
        </p:nvSpPr>
        <p:spPr>
          <a:xfrm>
            <a:off x="1524001" y="6836001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계획 수립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42" name="Google Shape;145;p27">
            <a:extLst>
              <a:ext uri="{FF2B5EF4-FFF2-40B4-BE49-F238E27FC236}">
                <a16:creationId xmlns:a16="http://schemas.microsoft.com/office/drawing/2014/main" id="{DAD6F2D6-EF45-2FB7-31AB-F1F680B9FD83}"/>
              </a:ext>
            </a:extLst>
          </p:cNvPr>
          <p:cNvCxnSpPr/>
          <p:nvPr/>
        </p:nvCxnSpPr>
        <p:spPr>
          <a:xfrm>
            <a:off x="1524001" y="7174139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6;p27">
            <a:extLst>
              <a:ext uri="{FF2B5EF4-FFF2-40B4-BE49-F238E27FC236}">
                <a16:creationId xmlns:a16="http://schemas.microsoft.com/office/drawing/2014/main" id="{AF765BD4-B734-7959-7B60-33358A942946}"/>
              </a:ext>
            </a:extLst>
          </p:cNvPr>
          <p:cNvSpPr txBox="1"/>
          <p:nvPr/>
        </p:nvSpPr>
        <p:spPr>
          <a:xfrm>
            <a:off x="1524001" y="7259864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개발 환경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44" name="Google Shape;147;p27">
            <a:extLst>
              <a:ext uri="{FF2B5EF4-FFF2-40B4-BE49-F238E27FC236}">
                <a16:creationId xmlns:a16="http://schemas.microsoft.com/office/drawing/2014/main" id="{4FB6A2DB-2323-11A0-7B90-BC5C19E48959}"/>
              </a:ext>
            </a:extLst>
          </p:cNvPr>
          <p:cNvCxnSpPr/>
          <p:nvPr/>
        </p:nvCxnSpPr>
        <p:spPr>
          <a:xfrm>
            <a:off x="1524001" y="7598001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8;p27">
            <a:extLst>
              <a:ext uri="{FF2B5EF4-FFF2-40B4-BE49-F238E27FC236}">
                <a16:creationId xmlns:a16="http://schemas.microsoft.com/office/drawing/2014/main" id="{BCCE5C52-221E-EAC2-4443-DC60C90615DE}"/>
              </a:ext>
            </a:extLst>
          </p:cNvPr>
          <p:cNvSpPr txBox="1"/>
          <p:nvPr/>
        </p:nvSpPr>
        <p:spPr>
          <a:xfrm>
            <a:off x="1524000" y="7712301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주제 선정 이유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46" name="Google Shape;149;p27">
            <a:extLst>
              <a:ext uri="{FF2B5EF4-FFF2-40B4-BE49-F238E27FC236}">
                <a16:creationId xmlns:a16="http://schemas.microsoft.com/office/drawing/2014/main" id="{5C09D346-115D-AD83-1E50-2F190A231617}"/>
              </a:ext>
            </a:extLst>
          </p:cNvPr>
          <p:cNvCxnSpPr>
            <a:stCxn id="157" idx="2"/>
          </p:cNvCxnSpPr>
          <p:nvPr/>
        </p:nvCxnSpPr>
        <p:spPr>
          <a:xfrm>
            <a:off x="4585736" y="6020650"/>
            <a:ext cx="0" cy="357180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51;p27">
            <a:extLst>
              <a:ext uri="{FF2B5EF4-FFF2-40B4-BE49-F238E27FC236}">
                <a16:creationId xmlns:a16="http://schemas.microsoft.com/office/drawing/2014/main" id="{DF557A35-5C96-28C9-2C5F-BD97835E953C}"/>
              </a:ext>
            </a:extLst>
          </p:cNvPr>
          <p:cNvCxnSpPr/>
          <p:nvPr/>
        </p:nvCxnSpPr>
        <p:spPr>
          <a:xfrm>
            <a:off x="1524001" y="8055201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55;p27">
            <a:extLst>
              <a:ext uri="{FF2B5EF4-FFF2-40B4-BE49-F238E27FC236}">
                <a16:creationId xmlns:a16="http://schemas.microsoft.com/office/drawing/2014/main" id="{74D49FFA-F069-8ACC-A315-B318A8A5CF38}"/>
              </a:ext>
            </a:extLst>
          </p:cNvPr>
          <p:cNvSpPr txBox="1"/>
          <p:nvPr/>
        </p:nvSpPr>
        <p:spPr>
          <a:xfrm>
            <a:off x="5211057" y="6383564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요구 사항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49" name="Google Shape;156;p27">
            <a:extLst>
              <a:ext uri="{FF2B5EF4-FFF2-40B4-BE49-F238E27FC236}">
                <a16:creationId xmlns:a16="http://schemas.microsoft.com/office/drawing/2014/main" id="{DF4BA950-BD7C-5D24-FC0C-98DCD2EA51AE}"/>
              </a:ext>
            </a:extLst>
          </p:cNvPr>
          <p:cNvCxnSpPr/>
          <p:nvPr/>
        </p:nvCxnSpPr>
        <p:spPr>
          <a:xfrm>
            <a:off x="5211057" y="6721701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7;p27">
            <a:extLst>
              <a:ext uri="{FF2B5EF4-FFF2-40B4-BE49-F238E27FC236}">
                <a16:creationId xmlns:a16="http://schemas.microsoft.com/office/drawing/2014/main" id="{A1E2EB50-0E34-28F0-CB1B-8CEC80D0B24C}"/>
              </a:ext>
            </a:extLst>
          </p:cNvPr>
          <p:cNvSpPr txBox="1"/>
          <p:nvPr/>
        </p:nvSpPr>
        <p:spPr>
          <a:xfrm>
            <a:off x="5211057" y="6840764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기대 효과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51" name="Google Shape;158;p27">
            <a:extLst>
              <a:ext uri="{FF2B5EF4-FFF2-40B4-BE49-F238E27FC236}">
                <a16:creationId xmlns:a16="http://schemas.microsoft.com/office/drawing/2014/main" id="{A0CA28C4-93FE-2CC3-138C-82FE645D8FB9}"/>
              </a:ext>
            </a:extLst>
          </p:cNvPr>
          <p:cNvCxnSpPr/>
          <p:nvPr/>
        </p:nvCxnSpPr>
        <p:spPr>
          <a:xfrm>
            <a:off x="5211057" y="7178901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9;p27">
            <a:extLst>
              <a:ext uri="{FF2B5EF4-FFF2-40B4-BE49-F238E27FC236}">
                <a16:creationId xmlns:a16="http://schemas.microsoft.com/office/drawing/2014/main" id="{E8341A12-5146-2345-ED06-666CAC544307}"/>
              </a:ext>
            </a:extLst>
          </p:cNvPr>
          <p:cNvSpPr txBox="1"/>
          <p:nvPr/>
        </p:nvSpPr>
        <p:spPr>
          <a:xfrm>
            <a:off x="5211057" y="7293201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주요 기능</a:t>
            </a:r>
            <a:endParaRPr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53" name="Google Shape;160;p27">
            <a:extLst>
              <a:ext uri="{FF2B5EF4-FFF2-40B4-BE49-F238E27FC236}">
                <a16:creationId xmlns:a16="http://schemas.microsoft.com/office/drawing/2014/main" id="{60A6C8D9-AA16-9014-F99C-B24B4962B348}"/>
              </a:ext>
            </a:extLst>
          </p:cNvPr>
          <p:cNvCxnSpPr/>
          <p:nvPr/>
        </p:nvCxnSpPr>
        <p:spPr>
          <a:xfrm>
            <a:off x="5211057" y="7602764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61;p27">
            <a:extLst>
              <a:ext uri="{FF2B5EF4-FFF2-40B4-BE49-F238E27FC236}">
                <a16:creationId xmlns:a16="http://schemas.microsoft.com/office/drawing/2014/main" id="{5DF537B6-7ACA-4A4E-8972-E88DF90188FC}"/>
              </a:ext>
            </a:extLst>
          </p:cNvPr>
          <p:cNvSpPr txBox="1"/>
          <p:nvPr/>
        </p:nvSpPr>
        <p:spPr>
          <a:xfrm>
            <a:off x="5200429" y="7680182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</a:t>
            </a:r>
            <a:endParaRPr sz="16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55" name="Google Shape;162;p27">
            <a:extLst>
              <a:ext uri="{FF2B5EF4-FFF2-40B4-BE49-F238E27FC236}">
                <a16:creationId xmlns:a16="http://schemas.microsoft.com/office/drawing/2014/main" id="{8C171379-C847-E1D7-897E-07AD9364DA10}"/>
              </a:ext>
            </a:extLst>
          </p:cNvPr>
          <p:cNvCxnSpPr/>
          <p:nvPr/>
        </p:nvCxnSpPr>
        <p:spPr>
          <a:xfrm>
            <a:off x="5211057" y="8055201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3;p27">
            <a:extLst>
              <a:ext uri="{FF2B5EF4-FFF2-40B4-BE49-F238E27FC236}">
                <a16:creationId xmlns:a16="http://schemas.microsoft.com/office/drawing/2014/main" id="{2ACDF5C0-E6D0-4F2E-4E8B-74FDDB357475}"/>
              </a:ext>
            </a:extLst>
          </p:cNvPr>
          <p:cNvSpPr/>
          <p:nvPr/>
        </p:nvSpPr>
        <p:spPr>
          <a:xfrm>
            <a:off x="723900" y="5654901"/>
            <a:ext cx="4229100" cy="1638300"/>
          </a:xfrm>
          <a:prstGeom prst="arc">
            <a:avLst>
              <a:gd name="adj1" fmla="val 11602288"/>
              <a:gd name="adj2" fmla="val 20708438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57" name="Google Shape;150;p27">
            <a:extLst>
              <a:ext uri="{FF2B5EF4-FFF2-40B4-BE49-F238E27FC236}">
                <a16:creationId xmlns:a16="http://schemas.microsoft.com/office/drawing/2014/main" id="{641802D8-522A-0D6D-8016-FCC01277C049}"/>
              </a:ext>
            </a:extLst>
          </p:cNvPr>
          <p:cNvSpPr/>
          <p:nvPr/>
        </p:nvSpPr>
        <p:spPr>
          <a:xfrm flipH="1">
            <a:off x="4229100" y="5654901"/>
            <a:ext cx="4267200" cy="1638300"/>
          </a:xfrm>
          <a:prstGeom prst="arc">
            <a:avLst>
              <a:gd name="adj1" fmla="val 11397609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cxnSp>
        <p:nvCxnSpPr>
          <p:cNvPr id="158" name="Google Shape;164;p27">
            <a:extLst>
              <a:ext uri="{FF2B5EF4-FFF2-40B4-BE49-F238E27FC236}">
                <a16:creationId xmlns:a16="http://schemas.microsoft.com/office/drawing/2014/main" id="{64AB0869-F563-7548-1B1D-97545FFC8EBF}"/>
              </a:ext>
            </a:extLst>
          </p:cNvPr>
          <p:cNvCxnSpPr/>
          <p:nvPr/>
        </p:nvCxnSpPr>
        <p:spPr>
          <a:xfrm rot="5400000">
            <a:off x="6548436" y="7655135"/>
            <a:ext cx="3238532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65;p27">
            <a:extLst>
              <a:ext uri="{FF2B5EF4-FFF2-40B4-BE49-F238E27FC236}">
                <a16:creationId xmlns:a16="http://schemas.microsoft.com/office/drawing/2014/main" id="{7DD7C72A-BCEF-E1FC-BDA6-3777A083D166}"/>
              </a:ext>
            </a:extLst>
          </p:cNvPr>
          <p:cNvSpPr/>
          <p:nvPr/>
        </p:nvSpPr>
        <p:spPr>
          <a:xfrm>
            <a:off x="685800" y="9083901"/>
            <a:ext cx="4229100" cy="16383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60" name="Google Shape;166;p27">
            <a:extLst>
              <a:ext uri="{FF2B5EF4-FFF2-40B4-BE49-F238E27FC236}">
                <a16:creationId xmlns:a16="http://schemas.microsoft.com/office/drawing/2014/main" id="{11406A45-4B18-EAA6-2022-A253F057CFB9}"/>
              </a:ext>
            </a:extLst>
          </p:cNvPr>
          <p:cNvSpPr/>
          <p:nvPr/>
        </p:nvSpPr>
        <p:spPr>
          <a:xfrm>
            <a:off x="685800" y="9083901"/>
            <a:ext cx="4229100" cy="16383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61" name="Google Shape;168;p27">
            <a:extLst>
              <a:ext uri="{FF2B5EF4-FFF2-40B4-BE49-F238E27FC236}">
                <a16:creationId xmlns:a16="http://schemas.microsoft.com/office/drawing/2014/main" id="{BC5DD5AC-DAAA-B28D-F728-2689E1298622}"/>
              </a:ext>
            </a:extLst>
          </p:cNvPr>
          <p:cNvSpPr/>
          <p:nvPr/>
        </p:nvSpPr>
        <p:spPr>
          <a:xfrm>
            <a:off x="685800" y="9145812"/>
            <a:ext cx="4229100" cy="16383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62" name="Google Shape;154;p27">
            <a:extLst>
              <a:ext uri="{FF2B5EF4-FFF2-40B4-BE49-F238E27FC236}">
                <a16:creationId xmlns:a16="http://schemas.microsoft.com/office/drawing/2014/main" id="{B6FDFD25-8DAA-1F44-0240-DE3428A23270}"/>
              </a:ext>
            </a:extLst>
          </p:cNvPr>
          <p:cNvSpPr/>
          <p:nvPr/>
        </p:nvSpPr>
        <p:spPr>
          <a:xfrm>
            <a:off x="685800" y="9198201"/>
            <a:ext cx="4229100" cy="16383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63" name="Google Shape;169;p27">
            <a:extLst>
              <a:ext uri="{FF2B5EF4-FFF2-40B4-BE49-F238E27FC236}">
                <a16:creationId xmlns:a16="http://schemas.microsoft.com/office/drawing/2014/main" id="{8A8E9A6F-FE3B-F579-2BA4-8D597E520296}"/>
              </a:ext>
            </a:extLst>
          </p:cNvPr>
          <p:cNvSpPr/>
          <p:nvPr/>
        </p:nvSpPr>
        <p:spPr>
          <a:xfrm>
            <a:off x="4267200" y="9007701"/>
            <a:ext cx="4419600" cy="16764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rgbClr val="000000">
                <a:alpha val="49803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/>
            <a:endParaRPr sz="90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64" name="Google Shape;170;p27">
            <a:extLst>
              <a:ext uri="{FF2B5EF4-FFF2-40B4-BE49-F238E27FC236}">
                <a16:creationId xmlns:a16="http://schemas.microsoft.com/office/drawing/2014/main" id="{230C998A-E82F-3577-FD6A-071AC4C1448B}"/>
              </a:ext>
            </a:extLst>
          </p:cNvPr>
          <p:cNvSpPr/>
          <p:nvPr/>
        </p:nvSpPr>
        <p:spPr>
          <a:xfrm>
            <a:off x="4267200" y="9083901"/>
            <a:ext cx="4419600" cy="16764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65" name="Google Shape;171;p27">
            <a:extLst>
              <a:ext uri="{FF2B5EF4-FFF2-40B4-BE49-F238E27FC236}">
                <a16:creationId xmlns:a16="http://schemas.microsoft.com/office/drawing/2014/main" id="{F62C8BE8-1A6C-BA78-2F33-2E64BA5EB5B2}"/>
              </a:ext>
            </a:extLst>
          </p:cNvPr>
          <p:cNvSpPr/>
          <p:nvPr/>
        </p:nvSpPr>
        <p:spPr>
          <a:xfrm>
            <a:off x="4267200" y="9179151"/>
            <a:ext cx="4419600" cy="16764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rgbClr val="000000">
                <a:alpha val="49803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cxnSp>
        <p:nvCxnSpPr>
          <p:cNvPr id="166" name="Google Shape;174;p27">
            <a:extLst>
              <a:ext uri="{FF2B5EF4-FFF2-40B4-BE49-F238E27FC236}">
                <a16:creationId xmlns:a16="http://schemas.microsoft.com/office/drawing/2014/main" id="{080A6B5A-39A5-D280-DA4B-F1E0CC61C057}"/>
              </a:ext>
            </a:extLst>
          </p:cNvPr>
          <p:cNvCxnSpPr/>
          <p:nvPr/>
        </p:nvCxnSpPr>
        <p:spPr>
          <a:xfrm rot="5400000">
            <a:off x="6607174" y="7679962"/>
            <a:ext cx="3251202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77;p27">
            <a:extLst>
              <a:ext uri="{FF2B5EF4-FFF2-40B4-BE49-F238E27FC236}">
                <a16:creationId xmlns:a16="http://schemas.microsoft.com/office/drawing/2014/main" id="{45A03579-4770-42AE-E8DC-D684382D70D1}"/>
              </a:ext>
            </a:extLst>
          </p:cNvPr>
          <p:cNvCxnSpPr>
            <a:cxnSpLocks/>
            <a:endCxn id="165" idx="2"/>
          </p:cNvCxnSpPr>
          <p:nvPr/>
        </p:nvCxnSpPr>
        <p:spPr>
          <a:xfrm>
            <a:off x="8305758" y="6150209"/>
            <a:ext cx="4800" cy="339930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rgbClr val="000000">
                <a:alpha val="49803"/>
              </a:srgbClr>
            </a:outerShdw>
          </a:effectLst>
        </p:spPr>
      </p:cxnSp>
      <p:sp>
        <p:nvSpPr>
          <p:cNvPr id="168" name="Google Shape;180;p27">
            <a:extLst>
              <a:ext uri="{FF2B5EF4-FFF2-40B4-BE49-F238E27FC236}">
                <a16:creationId xmlns:a16="http://schemas.microsoft.com/office/drawing/2014/main" id="{75253188-1C38-31AA-A4C7-83F6DBB72B5D}"/>
              </a:ext>
            </a:extLst>
          </p:cNvPr>
          <p:cNvSpPr txBox="1"/>
          <p:nvPr/>
        </p:nvSpPr>
        <p:spPr>
          <a:xfrm>
            <a:off x="1524000" y="8169501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하루북스의 필요성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69" name="Google Shape;181;p27">
            <a:extLst>
              <a:ext uri="{FF2B5EF4-FFF2-40B4-BE49-F238E27FC236}">
                <a16:creationId xmlns:a16="http://schemas.microsoft.com/office/drawing/2014/main" id="{A42601FD-2333-415A-CF38-2B5950DA1509}"/>
              </a:ext>
            </a:extLst>
          </p:cNvPr>
          <p:cNvCxnSpPr/>
          <p:nvPr/>
        </p:nvCxnSpPr>
        <p:spPr>
          <a:xfrm>
            <a:off x="1524001" y="8474301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82;p27">
            <a:extLst>
              <a:ext uri="{FF2B5EF4-FFF2-40B4-BE49-F238E27FC236}">
                <a16:creationId xmlns:a16="http://schemas.microsoft.com/office/drawing/2014/main" id="{119550DB-5AAE-867E-64A3-86D8439CAD3B}"/>
              </a:ext>
            </a:extLst>
          </p:cNvPr>
          <p:cNvSpPr txBox="1"/>
          <p:nvPr/>
        </p:nvSpPr>
        <p:spPr>
          <a:xfrm>
            <a:off x="5219700" y="8126549"/>
            <a:ext cx="2447043" cy="55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시연</a:t>
            </a:r>
            <a:endParaRPr lang="en-US" altLang="ko-KR" sz="16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71" name="Google Shape;183;p27">
            <a:extLst>
              <a:ext uri="{FF2B5EF4-FFF2-40B4-BE49-F238E27FC236}">
                <a16:creationId xmlns:a16="http://schemas.microsoft.com/office/drawing/2014/main" id="{5C8B3D12-B0DA-18F7-3300-054ED7ACB104}"/>
              </a:ext>
            </a:extLst>
          </p:cNvPr>
          <p:cNvCxnSpPr/>
          <p:nvPr/>
        </p:nvCxnSpPr>
        <p:spPr>
          <a:xfrm>
            <a:off x="5219701" y="8436201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52;p27">
            <a:extLst>
              <a:ext uri="{FF2B5EF4-FFF2-40B4-BE49-F238E27FC236}">
                <a16:creationId xmlns:a16="http://schemas.microsoft.com/office/drawing/2014/main" id="{E514325D-1221-A110-A6F7-2A1DADF95F38}"/>
              </a:ext>
            </a:extLst>
          </p:cNvPr>
          <p:cNvCxnSpPr/>
          <p:nvPr/>
        </p:nvCxnSpPr>
        <p:spPr>
          <a:xfrm flipH="1">
            <a:off x="990435" y="6038997"/>
            <a:ext cx="38100" cy="354330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E14735-6E12-ABAC-886E-30D3E8CF1949}"/>
              </a:ext>
            </a:extLst>
          </p:cNvPr>
          <p:cNvGrpSpPr/>
          <p:nvPr/>
        </p:nvGrpSpPr>
        <p:grpSpPr>
          <a:xfrm>
            <a:off x="4516820" y="510541"/>
            <a:ext cx="55180" cy="244494"/>
            <a:chOff x="2001700" y="1513027"/>
            <a:chExt cx="5332519" cy="2962276"/>
          </a:xfrm>
        </p:grpSpPr>
        <p:pic>
          <p:nvPicPr>
            <p:cNvPr id="297" name="Google Shape;297;p33"/>
            <p:cNvPicPr preferRelativeResize="0"/>
            <p:nvPr/>
          </p:nvPicPr>
          <p:blipFill rotWithShape="1">
            <a:blip r:embed="rId3">
              <a:alphaModFix/>
            </a:blip>
            <a:srcRect t="15980" b="31338"/>
            <a:stretch/>
          </p:blipFill>
          <p:spPr>
            <a:xfrm>
              <a:off x="2001700" y="1513027"/>
              <a:ext cx="5332519" cy="29622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8" name="Google Shape;298;p33"/>
            <p:cNvCxnSpPr/>
            <p:nvPr/>
          </p:nvCxnSpPr>
          <p:spPr>
            <a:xfrm>
              <a:off x="5848239" y="3047624"/>
              <a:ext cx="819122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p33"/>
            <p:cNvCxnSpPr/>
            <p:nvPr/>
          </p:nvCxnSpPr>
          <p:spPr>
            <a:xfrm>
              <a:off x="5650107" y="2810240"/>
              <a:ext cx="1099675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" name="Google Shape;298;p33">
              <a:extLst>
                <a:ext uri="{FF2B5EF4-FFF2-40B4-BE49-F238E27FC236}">
                  <a16:creationId xmlns:a16="http://schemas.microsoft.com/office/drawing/2014/main" id="{A619AA9B-4043-58B7-D1AC-B9D0EFD0BE9E}"/>
                </a:ext>
              </a:extLst>
            </p:cNvPr>
            <p:cNvCxnSpPr>
              <a:cxnSpLocks/>
            </p:cNvCxnSpPr>
            <p:nvPr/>
          </p:nvCxnSpPr>
          <p:spPr>
            <a:xfrm>
              <a:off x="6171950" y="3839506"/>
              <a:ext cx="9718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00" name="Google Shape;30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928" y="1882141"/>
            <a:ext cx="8242071" cy="19573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5;p33">
            <a:extLst>
              <a:ext uri="{FF2B5EF4-FFF2-40B4-BE49-F238E27FC236}">
                <a16:creationId xmlns:a16="http://schemas.microsoft.com/office/drawing/2014/main" id="{9B591DBB-051A-09E7-E634-A1CEE5C5575F}"/>
              </a:ext>
            </a:extLst>
          </p:cNvPr>
          <p:cNvSpPr txBox="1"/>
          <p:nvPr/>
        </p:nvSpPr>
        <p:spPr>
          <a:xfrm>
            <a:off x="1487328" y="20955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주제 선정 이유</a:t>
            </a:r>
            <a:endParaRPr sz="50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1487328" y="20955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주제 선정 이유</a:t>
            </a:r>
            <a:endParaRPr sz="5000" b="0" i="0" u="none" strike="noStrike" cap="none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E14735-6E12-ABAC-886E-30D3E8CF1949}"/>
              </a:ext>
            </a:extLst>
          </p:cNvPr>
          <p:cNvGrpSpPr/>
          <p:nvPr/>
        </p:nvGrpSpPr>
        <p:grpSpPr>
          <a:xfrm>
            <a:off x="2001701" y="1513024"/>
            <a:ext cx="5332526" cy="2962276"/>
            <a:chOff x="2001701" y="1513024"/>
            <a:chExt cx="5332526" cy="2962276"/>
          </a:xfrm>
        </p:grpSpPr>
        <p:pic>
          <p:nvPicPr>
            <p:cNvPr id="297" name="Google Shape;297;p33"/>
            <p:cNvPicPr preferRelativeResize="0"/>
            <p:nvPr/>
          </p:nvPicPr>
          <p:blipFill rotWithShape="1">
            <a:blip r:embed="rId3">
              <a:alphaModFix/>
            </a:blip>
            <a:srcRect t="15980" b="31338"/>
            <a:stretch/>
          </p:blipFill>
          <p:spPr>
            <a:xfrm>
              <a:off x="2001701" y="1513024"/>
              <a:ext cx="5332526" cy="29622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8" name="Google Shape;298;p33"/>
            <p:cNvCxnSpPr/>
            <p:nvPr/>
          </p:nvCxnSpPr>
          <p:spPr>
            <a:xfrm>
              <a:off x="5848239" y="3047624"/>
              <a:ext cx="819122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p33"/>
            <p:cNvCxnSpPr/>
            <p:nvPr/>
          </p:nvCxnSpPr>
          <p:spPr>
            <a:xfrm>
              <a:off x="5650107" y="2810240"/>
              <a:ext cx="1099675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" name="Google Shape;298;p33">
              <a:extLst>
                <a:ext uri="{FF2B5EF4-FFF2-40B4-BE49-F238E27FC236}">
                  <a16:creationId xmlns:a16="http://schemas.microsoft.com/office/drawing/2014/main" id="{A619AA9B-4043-58B7-D1AC-B9D0EFD0BE9E}"/>
                </a:ext>
              </a:extLst>
            </p:cNvPr>
            <p:cNvCxnSpPr>
              <a:cxnSpLocks/>
            </p:cNvCxnSpPr>
            <p:nvPr/>
          </p:nvCxnSpPr>
          <p:spPr>
            <a:xfrm>
              <a:off x="6171950" y="3839506"/>
              <a:ext cx="9718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26370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/>
        </p:nvSpPr>
        <p:spPr>
          <a:xfrm>
            <a:off x="1487328" y="20955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>
                <a:solidFill>
                  <a:srgbClr val="80808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하루북스</a:t>
            </a:r>
            <a:r>
              <a:rPr lang="ko" sz="5000" b="0" i="0" u="none" strike="noStrike" cap="none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의 필요성</a:t>
            </a:r>
            <a:endParaRPr sz="5000" b="0" i="0" u="none" strike="noStrike" cap="none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75D47-A297-5F02-6F5A-9889072A0DAA}"/>
              </a:ext>
            </a:extLst>
          </p:cNvPr>
          <p:cNvSpPr txBox="1"/>
          <p:nvPr/>
        </p:nvSpPr>
        <p:spPr>
          <a:xfrm>
            <a:off x="6225560" y="4699899"/>
            <a:ext cx="694135" cy="10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" b="0" i="0" u="none" strike="noStrike" cap="none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소통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96D4F-C458-3CC5-3782-DB148A14EB8B}"/>
              </a:ext>
            </a:extLst>
          </p:cNvPr>
          <p:cNvSpPr txBox="1"/>
          <p:nvPr/>
        </p:nvSpPr>
        <p:spPr>
          <a:xfrm>
            <a:off x="8481861" y="2823722"/>
            <a:ext cx="835819" cy="10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" b="0" i="0" u="none" strike="noStrike" cap="none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공감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D4B97-B43D-5E13-9DC5-ED63C0011BAE}"/>
              </a:ext>
            </a:extLst>
          </p:cNvPr>
          <p:cNvSpPr txBox="1"/>
          <p:nvPr/>
        </p:nvSpPr>
        <p:spPr>
          <a:xfrm>
            <a:off x="5162786" y="4025981"/>
            <a:ext cx="1574008" cy="10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" altLang="ko-KR" sz="100" b="0" i="0" u="none" strike="noStrike" cap="none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커뮤니티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DFD63-2E56-7917-98AA-39B8B469D28F}"/>
              </a:ext>
            </a:extLst>
          </p:cNvPr>
          <p:cNvSpPr txBox="1"/>
          <p:nvPr/>
        </p:nvSpPr>
        <p:spPr>
          <a:xfrm>
            <a:off x="7852215" y="1420743"/>
            <a:ext cx="1574008" cy="10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" altLang="ko-KR" sz="100" b="0" i="0" u="none" strike="noStrike" cap="none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즐거운 독서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8212B-4E0A-464A-3EC4-B8B999254353}"/>
              </a:ext>
            </a:extLst>
          </p:cNvPr>
          <p:cNvSpPr txBox="1"/>
          <p:nvPr/>
        </p:nvSpPr>
        <p:spPr>
          <a:xfrm>
            <a:off x="8059027" y="4333016"/>
            <a:ext cx="1035564" cy="10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" b="0" i="0" u="none" strike="noStrike" cap="none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차별성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D3C75-E446-7424-D351-157527F83F64}"/>
              </a:ext>
            </a:extLst>
          </p:cNvPr>
          <p:cNvSpPr txBox="1"/>
          <p:nvPr/>
        </p:nvSpPr>
        <p:spPr>
          <a:xfrm>
            <a:off x="5376467" y="1586224"/>
            <a:ext cx="694135" cy="10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흥미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pic>
        <p:nvPicPr>
          <p:cNvPr id="2" name="Google Shape;314;p35">
            <a:extLst>
              <a:ext uri="{FF2B5EF4-FFF2-40B4-BE49-F238E27FC236}">
                <a16:creationId xmlns:a16="http://schemas.microsoft.com/office/drawing/2014/main" id="{529B7D1B-42D4-389B-FE99-9B19113044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4700" y="1787411"/>
            <a:ext cx="1752599" cy="17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5;p35">
            <a:extLst>
              <a:ext uri="{FF2B5EF4-FFF2-40B4-BE49-F238E27FC236}">
                <a16:creationId xmlns:a16="http://schemas.microsoft.com/office/drawing/2014/main" id="{F70B9711-EB7F-FB04-E877-4F2A1BF3221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920" y="1977911"/>
            <a:ext cx="1440180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6;p35">
            <a:extLst>
              <a:ext uri="{FF2B5EF4-FFF2-40B4-BE49-F238E27FC236}">
                <a16:creationId xmlns:a16="http://schemas.microsoft.com/office/drawing/2014/main" id="{26ACD2A1-62F3-7132-BA5A-C83636DAD0F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47900" y="2339861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7;p35">
            <a:extLst>
              <a:ext uri="{FF2B5EF4-FFF2-40B4-BE49-F238E27FC236}">
                <a16:creationId xmlns:a16="http://schemas.microsoft.com/office/drawing/2014/main" id="{2D9E624A-BF02-F34E-A5E7-D12E7800FF75}"/>
              </a:ext>
            </a:extLst>
          </p:cNvPr>
          <p:cNvSpPr txBox="1"/>
          <p:nvPr/>
        </p:nvSpPr>
        <p:spPr>
          <a:xfrm>
            <a:off x="1447800" y="3806711"/>
            <a:ext cx="2971800" cy="32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lnSpc>
                <a:spcPct val="7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   +   커뮤니티</a:t>
            </a:r>
            <a:endParaRPr sz="2500" b="1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D85048-FB17-FCFC-6B4A-403C8597EC43}"/>
              </a:ext>
            </a:extLst>
          </p:cNvPr>
          <p:cNvSpPr/>
          <p:nvPr/>
        </p:nvSpPr>
        <p:spPr>
          <a:xfrm>
            <a:off x="5723535" y="1661577"/>
            <a:ext cx="2520000" cy="252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391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ED9726F4-65BD-099C-18F5-02465A3076CD}"/>
              </a:ext>
            </a:extLst>
          </p:cNvPr>
          <p:cNvSpPr/>
          <p:nvPr/>
        </p:nvSpPr>
        <p:spPr>
          <a:xfrm>
            <a:off x="5723535" y="1661577"/>
            <a:ext cx="2520000" cy="252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13" name="Google Shape;313;p35"/>
          <p:cNvSpPr txBox="1"/>
          <p:nvPr/>
        </p:nvSpPr>
        <p:spPr>
          <a:xfrm>
            <a:off x="1487328" y="20955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>
                <a:solidFill>
                  <a:srgbClr val="80808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하루북스</a:t>
            </a:r>
            <a:r>
              <a:rPr lang="ko" sz="5000" b="0" i="0" u="none" strike="noStrike" cap="none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의 필요성</a:t>
            </a:r>
            <a:endParaRPr sz="5000" b="0" i="0" u="none" strike="noStrike" cap="none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4700" y="1733550"/>
            <a:ext cx="1752599" cy="17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" y="1924050"/>
            <a:ext cx="1440180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7900" y="2286000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1447800" y="3752850"/>
            <a:ext cx="2971800" cy="32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lnSpc>
                <a:spcPct val="7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   +   커뮤니티</a:t>
            </a:r>
            <a:endParaRPr sz="2500" b="1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 rotWithShape="1">
          <a:blip r:embed="rId6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75D47-A297-5F02-6F5A-9889072A0DAA}"/>
              </a:ext>
            </a:extLst>
          </p:cNvPr>
          <p:cNvSpPr txBox="1"/>
          <p:nvPr/>
        </p:nvSpPr>
        <p:spPr>
          <a:xfrm>
            <a:off x="6202700" y="3212885"/>
            <a:ext cx="694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소통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96D4F-C458-3CC5-3782-DB148A14EB8B}"/>
              </a:ext>
            </a:extLst>
          </p:cNvPr>
          <p:cNvSpPr txBox="1"/>
          <p:nvPr/>
        </p:nvSpPr>
        <p:spPr>
          <a:xfrm>
            <a:off x="7209234" y="2607766"/>
            <a:ext cx="83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공감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D4B97-B43D-5E13-9DC5-ED63C0011BAE}"/>
              </a:ext>
            </a:extLst>
          </p:cNvPr>
          <p:cNvSpPr txBox="1"/>
          <p:nvPr/>
        </p:nvSpPr>
        <p:spPr>
          <a:xfrm>
            <a:off x="5673326" y="2667446"/>
            <a:ext cx="1574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" altLang="ko-KR" sz="28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커뮤니티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DFD63-2E56-7917-98AA-39B8B469D28F}"/>
              </a:ext>
            </a:extLst>
          </p:cNvPr>
          <p:cNvSpPr txBox="1"/>
          <p:nvPr/>
        </p:nvSpPr>
        <p:spPr>
          <a:xfrm>
            <a:off x="6772728" y="2193785"/>
            <a:ext cx="1574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" altLang="ko-KR" sz="18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즐거운 독서</a:t>
            </a:r>
            <a:endParaRPr lang="ko-KR" alt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8212B-4E0A-464A-3EC4-B8B999254353}"/>
              </a:ext>
            </a:extLst>
          </p:cNvPr>
          <p:cNvSpPr txBox="1"/>
          <p:nvPr/>
        </p:nvSpPr>
        <p:spPr>
          <a:xfrm>
            <a:off x="6909336" y="3324195"/>
            <a:ext cx="1035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차별성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D3C75-E446-7424-D351-157527F83F64}"/>
              </a:ext>
            </a:extLst>
          </p:cNvPr>
          <p:cNvSpPr txBox="1"/>
          <p:nvPr/>
        </p:nvSpPr>
        <p:spPr>
          <a:xfrm>
            <a:off x="6050300" y="2210276"/>
            <a:ext cx="694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흥미</a:t>
            </a:r>
            <a:endParaRPr lang="ko-KR" altLang="en-US" sz="2000" dirty="0"/>
          </a:p>
        </p:txBody>
      </p:sp>
      <p:sp>
        <p:nvSpPr>
          <p:cNvPr id="2" name="Google Shape;323;p36">
            <a:extLst>
              <a:ext uri="{FF2B5EF4-FFF2-40B4-BE49-F238E27FC236}">
                <a16:creationId xmlns:a16="http://schemas.microsoft.com/office/drawing/2014/main" id="{A2141302-551B-A183-C65E-97074BF430DC}"/>
              </a:ext>
            </a:extLst>
          </p:cNvPr>
          <p:cNvSpPr/>
          <p:nvPr/>
        </p:nvSpPr>
        <p:spPr>
          <a:xfrm>
            <a:off x="371928" y="5328192"/>
            <a:ext cx="2514600" cy="32385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국내,해외 도서와 E북을</a:t>
            </a: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쉽게 구매할 수 있는</a:t>
            </a: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도서 구매 시스템</a:t>
            </a:r>
            <a:endParaRPr sz="20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4" name="Google Shape;325;p36">
            <a:extLst>
              <a:ext uri="{FF2B5EF4-FFF2-40B4-BE49-F238E27FC236}">
                <a16:creationId xmlns:a16="http://schemas.microsoft.com/office/drawing/2014/main" id="{15366D0C-7544-7252-6421-CBD997CB49A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7228" y="6737892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6;p36">
            <a:extLst>
              <a:ext uri="{FF2B5EF4-FFF2-40B4-BE49-F238E27FC236}">
                <a16:creationId xmlns:a16="http://schemas.microsoft.com/office/drawing/2014/main" id="{E983A49C-E628-6A8D-D37E-45CBE759F828}"/>
              </a:ext>
            </a:extLst>
          </p:cNvPr>
          <p:cNvSpPr/>
          <p:nvPr/>
        </p:nvSpPr>
        <p:spPr>
          <a:xfrm>
            <a:off x="3267528" y="5328192"/>
            <a:ext cx="2514600" cy="32385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나의 독서를 기록하고 </a:t>
            </a: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공유할 수 있는 </a:t>
            </a: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 + 커뮤니티</a:t>
            </a:r>
            <a:endParaRPr sz="20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8" name="Google Shape;327;p36">
            <a:extLst>
              <a:ext uri="{FF2B5EF4-FFF2-40B4-BE49-F238E27FC236}">
                <a16:creationId xmlns:a16="http://schemas.microsoft.com/office/drawing/2014/main" id="{5C33A007-B151-54AE-B5FC-ACEE51097FD5}"/>
              </a:ext>
            </a:extLst>
          </p:cNvPr>
          <p:cNvSpPr/>
          <p:nvPr/>
        </p:nvSpPr>
        <p:spPr>
          <a:xfrm>
            <a:off x="6163128" y="5328192"/>
            <a:ext cx="2514600" cy="32385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관리자와 출판사를 통한</a:t>
            </a: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편리한 실시간 재고 관리 </a:t>
            </a: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도서 관리 시스템</a:t>
            </a:r>
            <a:endParaRPr sz="20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10" name="Google Shape;328;p36">
            <a:extLst>
              <a:ext uri="{FF2B5EF4-FFF2-40B4-BE49-F238E27FC236}">
                <a16:creationId xmlns:a16="http://schemas.microsoft.com/office/drawing/2014/main" id="{53EA0ABF-18E8-E1BD-0C02-7D96CD3155D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39028" y="6821712"/>
            <a:ext cx="1440180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29;p36">
            <a:extLst>
              <a:ext uri="{FF2B5EF4-FFF2-40B4-BE49-F238E27FC236}">
                <a16:creationId xmlns:a16="http://schemas.microsoft.com/office/drawing/2014/main" id="{42538C83-1EEE-E1F6-4751-FE111DF80B6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72728" y="6852192"/>
            <a:ext cx="1440180" cy="14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/>
          <p:nvPr/>
        </p:nvSpPr>
        <p:spPr>
          <a:xfrm>
            <a:off x="419100" y="1390650"/>
            <a:ext cx="2514600" cy="32385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국내,해외 도서와 E북을</a:t>
            </a: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쉽게 구매할 수 있는</a:t>
            </a: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도서 구매 시스템</a:t>
            </a:r>
            <a:endParaRPr sz="20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1391364" y="20955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요구사항</a:t>
            </a:r>
            <a:endParaRPr sz="5000" b="0" i="0" u="none" strike="noStrike" cap="none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280035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/>
          <p:nvPr/>
        </p:nvSpPr>
        <p:spPr>
          <a:xfrm>
            <a:off x="3314700" y="1390650"/>
            <a:ext cx="2514600" cy="32385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나의 독서를 기록하고 </a:t>
            </a: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공유할 수 있는 </a:t>
            </a: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 + 커뮤니티</a:t>
            </a:r>
            <a:endParaRPr sz="20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6210300" y="1390650"/>
            <a:ext cx="2514600" cy="3238500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관리자와 출판사를 통한</a:t>
            </a:r>
            <a:endParaRPr lang="en-US" altLang="ko"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편리한 실시간 재고 관리 </a:t>
            </a:r>
            <a:endParaRPr sz="15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55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도서 관리 시스템</a:t>
            </a:r>
            <a:endParaRPr sz="20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2884170"/>
            <a:ext cx="1440180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9900" y="2914650"/>
            <a:ext cx="1440180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 rotWithShape="1">
          <a:blip r:embed="rId6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/>
          <p:nvPr/>
        </p:nvSpPr>
        <p:spPr>
          <a:xfrm>
            <a:off x="4816946" y="1600197"/>
            <a:ext cx="1731293" cy="1731293"/>
          </a:xfrm>
          <a:prstGeom prst="ellipse">
            <a:avLst/>
          </a:prstGeom>
          <a:gradFill>
            <a:gsLst>
              <a:gs pos="70000">
                <a:schemeClr val="bg1"/>
              </a:gs>
              <a:gs pos="26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>
              <a:lnSpc>
                <a:spcPct val="110003"/>
              </a:lnSpc>
            </a:pPr>
            <a:endParaRPr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440406" y="1600197"/>
            <a:ext cx="1731293" cy="1731293"/>
          </a:xfrm>
          <a:prstGeom prst="ellipse">
            <a:avLst/>
          </a:prstGeom>
          <a:gradFill>
            <a:gsLst>
              <a:gs pos="70000">
                <a:schemeClr val="bg1"/>
              </a:gs>
              <a:gs pos="26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1391364" y="20955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기대효과</a:t>
            </a:r>
            <a:endParaRPr sz="5000" b="0" i="0" u="none" strike="noStrike" cap="none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/>
          <p:nvPr/>
        </p:nvSpPr>
        <p:spPr>
          <a:xfrm>
            <a:off x="533400" y="1692743"/>
            <a:ext cx="1540346" cy="15403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266700" y="3650457"/>
            <a:ext cx="20193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98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독서량 증가</a:t>
            </a:r>
            <a:endParaRPr sz="24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05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" y="198230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/>
          <p:nvPr/>
        </p:nvSpPr>
        <p:spPr>
          <a:xfrm>
            <a:off x="304799" y="2590797"/>
            <a:ext cx="20193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5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독서와 친숙한 분위기를</a:t>
            </a:r>
            <a:endParaRPr sz="10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통한 독서량 기여</a:t>
            </a:r>
            <a:endParaRPr sz="10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4914900" y="1692743"/>
            <a:ext cx="1540346" cy="15403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4678680" y="3650457"/>
            <a:ext cx="20193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98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효율성 증가</a:t>
            </a:r>
            <a:endParaRPr sz="24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05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4686300" y="2590797"/>
            <a:ext cx="20193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5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실시관 재고관리를 통한</a:t>
            </a:r>
            <a:endParaRPr sz="10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간편한 관리</a:t>
            </a:r>
            <a:endParaRPr sz="10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2607146" y="1600197"/>
            <a:ext cx="1731293" cy="1731293"/>
          </a:xfrm>
          <a:prstGeom prst="ellipse">
            <a:avLst/>
          </a:prstGeom>
          <a:gradFill>
            <a:gsLst>
              <a:gs pos="70000">
                <a:schemeClr val="bg1"/>
              </a:gs>
              <a:gs pos="26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>
              <a:lnSpc>
                <a:spcPct val="110003"/>
              </a:lnSpc>
            </a:pPr>
            <a:endParaRPr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2705100" y="1692743"/>
            <a:ext cx="1540346" cy="15403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2438400" y="3650457"/>
            <a:ext cx="20193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98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0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문해력 증가</a:t>
            </a:r>
            <a:endParaRPr sz="24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05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2476500" y="2590797"/>
            <a:ext cx="20193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5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독서량 증가에 따른</a:t>
            </a:r>
            <a:endParaRPr sz="10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문해력 증가</a:t>
            </a:r>
            <a:endParaRPr sz="10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4646" y="2020403"/>
            <a:ext cx="378047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/>
          <p:nvPr/>
        </p:nvSpPr>
        <p:spPr>
          <a:xfrm>
            <a:off x="6937153" y="1600197"/>
            <a:ext cx="1731293" cy="1731293"/>
          </a:xfrm>
          <a:prstGeom prst="ellipse">
            <a:avLst/>
          </a:prstGeom>
          <a:gradFill>
            <a:gsLst>
              <a:gs pos="70000">
                <a:schemeClr val="bg1"/>
              </a:gs>
              <a:gs pos="26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>
              <a:lnSpc>
                <a:spcPct val="110003"/>
              </a:lnSpc>
            </a:pPr>
            <a:endParaRPr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7035107" y="1692743"/>
            <a:ext cx="1540346" cy="15403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53" name="Google Shape;353;p37"/>
          <p:cNvSpPr/>
          <p:nvPr/>
        </p:nvSpPr>
        <p:spPr>
          <a:xfrm>
            <a:off x="6798887" y="3650457"/>
            <a:ext cx="20193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98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0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접근성</a:t>
            </a:r>
            <a:endParaRPr sz="24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05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6781800" y="2590797"/>
            <a:ext cx="20193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5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보기 쉬운 UI를 통한</a:t>
            </a:r>
            <a:endParaRPr sz="10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편안한 사용감 전달</a:t>
            </a:r>
            <a:endParaRPr sz="10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4853" y="2004057"/>
            <a:ext cx="378047" cy="37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00400" y="2001104"/>
            <a:ext cx="460153" cy="46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/>
        </p:nvSpPr>
        <p:spPr>
          <a:xfrm>
            <a:off x="1487328" y="8763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주요 기능</a:t>
            </a:r>
            <a:endParaRPr sz="50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361;p38">
            <a:extLst>
              <a:ext uri="{FF2B5EF4-FFF2-40B4-BE49-F238E27FC236}">
                <a16:creationId xmlns:a16="http://schemas.microsoft.com/office/drawing/2014/main" id="{2315974F-87F2-BA63-A870-84B433F22694}"/>
              </a:ext>
            </a:extLst>
          </p:cNvPr>
          <p:cNvCxnSpPr/>
          <p:nvPr/>
        </p:nvCxnSpPr>
        <p:spPr>
          <a:xfrm>
            <a:off x="2261354" y="1528545"/>
            <a:ext cx="618594" cy="0"/>
          </a:xfrm>
          <a:prstGeom prst="straightConnector1">
            <a:avLst/>
          </a:prstGeom>
          <a:noFill/>
          <a:ln w="635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363;p38">
            <a:extLst>
              <a:ext uri="{FF2B5EF4-FFF2-40B4-BE49-F238E27FC236}">
                <a16:creationId xmlns:a16="http://schemas.microsoft.com/office/drawing/2014/main" id="{4A8EC72C-196E-F3FC-B404-0E2D4900D4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1241" y="3714533"/>
            <a:ext cx="900112" cy="90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64;p38">
            <a:extLst>
              <a:ext uri="{FF2B5EF4-FFF2-40B4-BE49-F238E27FC236}">
                <a16:creationId xmlns:a16="http://schemas.microsoft.com/office/drawing/2014/main" id="{ABFF5AC8-A395-F7B1-9436-C2E41B0EEE1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0794" y="2338741"/>
            <a:ext cx="900113" cy="90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65;p38">
            <a:extLst>
              <a:ext uri="{FF2B5EF4-FFF2-40B4-BE49-F238E27FC236}">
                <a16:creationId xmlns:a16="http://schemas.microsoft.com/office/drawing/2014/main" id="{58B396B0-B083-26BE-5165-E606E918D8E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1241" y="990551"/>
            <a:ext cx="900113" cy="900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66;p38">
            <a:extLst>
              <a:ext uri="{FF2B5EF4-FFF2-40B4-BE49-F238E27FC236}">
                <a16:creationId xmlns:a16="http://schemas.microsoft.com/office/drawing/2014/main" id="{5518560E-0377-9FA5-3431-A1833D583A60}"/>
              </a:ext>
            </a:extLst>
          </p:cNvPr>
          <p:cNvSpPr/>
          <p:nvPr/>
        </p:nvSpPr>
        <p:spPr>
          <a:xfrm>
            <a:off x="1356479" y="1881543"/>
            <a:ext cx="914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회원</a:t>
            </a:r>
            <a:endParaRPr sz="1300" b="1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7" name="Google Shape;367;p38">
            <a:extLst>
              <a:ext uri="{FF2B5EF4-FFF2-40B4-BE49-F238E27FC236}">
                <a16:creationId xmlns:a16="http://schemas.microsoft.com/office/drawing/2014/main" id="{5FF8140A-D93E-08C3-827F-B7C4D3F12A86}"/>
              </a:ext>
            </a:extLst>
          </p:cNvPr>
          <p:cNvSpPr/>
          <p:nvPr/>
        </p:nvSpPr>
        <p:spPr>
          <a:xfrm>
            <a:off x="1356479" y="3238281"/>
            <a:ext cx="914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관리자</a:t>
            </a:r>
            <a:endParaRPr sz="1300" b="1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8" name="Google Shape;368;p38">
            <a:extLst>
              <a:ext uri="{FF2B5EF4-FFF2-40B4-BE49-F238E27FC236}">
                <a16:creationId xmlns:a16="http://schemas.microsoft.com/office/drawing/2014/main" id="{B27E3AF2-AE6B-5702-8594-0EB944BC7344}"/>
              </a:ext>
            </a:extLst>
          </p:cNvPr>
          <p:cNvSpPr/>
          <p:nvPr/>
        </p:nvSpPr>
        <p:spPr>
          <a:xfrm>
            <a:off x="1356479" y="4622984"/>
            <a:ext cx="914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출판사</a:t>
            </a:r>
            <a:endParaRPr sz="1300" b="1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9" name="Google Shape;369;p38">
            <a:extLst>
              <a:ext uri="{FF2B5EF4-FFF2-40B4-BE49-F238E27FC236}">
                <a16:creationId xmlns:a16="http://schemas.microsoft.com/office/drawing/2014/main" id="{398CEEC3-860F-0703-78F6-9A4AA065CAF7}"/>
              </a:ext>
            </a:extLst>
          </p:cNvPr>
          <p:cNvSpPr/>
          <p:nvPr/>
        </p:nvSpPr>
        <p:spPr>
          <a:xfrm>
            <a:off x="2775008" y="1913999"/>
            <a:ext cx="859158" cy="2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도서 구매</a:t>
            </a:r>
            <a:endParaRPr sz="1300" b="1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0" name="Google Shape;370;p38">
            <a:extLst>
              <a:ext uri="{FF2B5EF4-FFF2-40B4-BE49-F238E27FC236}">
                <a16:creationId xmlns:a16="http://schemas.microsoft.com/office/drawing/2014/main" id="{E04D1A33-0406-350D-A452-99C6A731781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47142" y="1071345"/>
            <a:ext cx="747712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31" name="Google Shape;371;p38">
            <a:extLst>
              <a:ext uri="{FF2B5EF4-FFF2-40B4-BE49-F238E27FC236}">
                <a16:creationId xmlns:a16="http://schemas.microsoft.com/office/drawing/2014/main" id="{D1867C30-4894-95C7-53D2-F0DB25EA80F8}"/>
              </a:ext>
            </a:extLst>
          </p:cNvPr>
          <p:cNvCxnSpPr/>
          <p:nvPr/>
        </p:nvCxnSpPr>
        <p:spPr>
          <a:xfrm>
            <a:off x="3570224" y="1528545"/>
            <a:ext cx="624724" cy="0"/>
          </a:xfrm>
          <a:prstGeom prst="straightConnector1">
            <a:avLst/>
          </a:prstGeom>
          <a:noFill/>
          <a:ln w="635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" name="Google Shape;372;p38">
            <a:extLst>
              <a:ext uri="{FF2B5EF4-FFF2-40B4-BE49-F238E27FC236}">
                <a16:creationId xmlns:a16="http://schemas.microsoft.com/office/drawing/2014/main" id="{B365F1F3-16A4-6144-5913-5B84A965D2B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5506" y="1109445"/>
            <a:ext cx="756095" cy="7560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73;p38">
            <a:extLst>
              <a:ext uri="{FF2B5EF4-FFF2-40B4-BE49-F238E27FC236}">
                <a16:creationId xmlns:a16="http://schemas.microsoft.com/office/drawing/2014/main" id="{7FDDA3B9-0AC2-0DE7-76FC-9ECCA81E4C9C}"/>
              </a:ext>
            </a:extLst>
          </p:cNvPr>
          <p:cNvSpPr/>
          <p:nvPr/>
        </p:nvSpPr>
        <p:spPr>
          <a:xfrm>
            <a:off x="4243764" y="1916601"/>
            <a:ext cx="759581" cy="2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커뮤니티</a:t>
            </a:r>
            <a:endParaRPr sz="1300" b="1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34" name="Google Shape;374;p38">
            <a:extLst>
              <a:ext uri="{FF2B5EF4-FFF2-40B4-BE49-F238E27FC236}">
                <a16:creationId xmlns:a16="http://schemas.microsoft.com/office/drawing/2014/main" id="{EAAD2DC8-1D49-B6CF-311D-F21D4B188359}"/>
              </a:ext>
            </a:extLst>
          </p:cNvPr>
          <p:cNvCxnSpPr/>
          <p:nvPr/>
        </p:nvCxnSpPr>
        <p:spPr>
          <a:xfrm>
            <a:off x="5052160" y="1528545"/>
            <a:ext cx="600094" cy="0"/>
          </a:xfrm>
          <a:prstGeom prst="straightConnector1">
            <a:avLst/>
          </a:prstGeom>
          <a:noFill/>
          <a:ln w="635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" name="Google Shape;375;p38">
            <a:extLst>
              <a:ext uri="{FF2B5EF4-FFF2-40B4-BE49-F238E27FC236}">
                <a16:creationId xmlns:a16="http://schemas.microsoft.com/office/drawing/2014/main" id="{BA9A9CE6-30C4-CEDC-DB3E-49BDA0B48B7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05785" y="1147545"/>
            <a:ext cx="756095" cy="7560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76;p38">
            <a:extLst>
              <a:ext uri="{FF2B5EF4-FFF2-40B4-BE49-F238E27FC236}">
                <a16:creationId xmlns:a16="http://schemas.microsoft.com/office/drawing/2014/main" id="{FF3493E5-BF42-8BD2-FD84-A0E254844014}"/>
              </a:ext>
            </a:extLst>
          </p:cNvPr>
          <p:cNvSpPr/>
          <p:nvPr/>
        </p:nvSpPr>
        <p:spPr>
          <a:xfrm>
            <a:off x="5571216" y="1954703"/>
            <a:ext cx="1016908" cy="18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/>
            <a:r>
              <a:rPr lang="en-US" altLang="ko" sz="1300" b="1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E-BOOK</a:t>
            </a:r>
            <a:endParaRPr sz="1300" b="1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7" name="Google Shape;377;p38">
            <a:extLst>
              <a:ext uri="{FF2B5EF4-FFF2-40B4-BE49-F238E27FC236}">
                <a16:creationId xmlns:a16="http://schemas.microsoft.com/office/drawing/2014/main" id="{FB87E594-19F6-325C-D2C8-595198E7248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71479" y="1153451"/>
            <a:ext cx="756094" cy="756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78;p38">
            <a:extLst>
              <a:ext uri="{FF2B5EF4-FFF2-40B4-BE49-F238E27FC236}">
                <a16:creationId xmlns:a16="http://schemas.microsoft.com/office/drawing/2014/main" id="{042768E2-BC61-D1E9-48E8-4D23E2CF11D9}"/>
              </a:ext>
            </a:extLst>
          </p:cNvPr>
          <p:cNvCxnSpPr/>
          <p:nvPr/>
        </p:nvCxnSpPr>
        <p:spPr>
          <a:xfrm>
            <a:off x="6499979" y="1528545"/>
            <a:ext cx="600094" cy="0"/>
          </a:xfrm>
          <a:prstGeom prst="straightConnector1">
            <a:avLst/>
          </a:prstGeom>
          <a:noFill/>
          <a:ln w="635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79;p38">
            <a:extLst>
              <a:ext uri="{FF2B5EF4-FFF2-40B4-BE49-F238E27FC236}">
                <a16:creationId xmlns:a16="http://schemas.microsoft.com/office/drawing/2014/main" id="{B99F0945-C145-3C1A-B703-C1C194E3E5E6}"/>
              </a:ext>
            </a:extLst>
          </p:cNvPr>
          <p:cNvSpPr/>
          <p:nvPr/>
        </p:nvSpPr>
        <p:spPr>
          <a:xfrm>
            <a:off x="7033379" y="1916601"/>
            <a:ext cx="840619" cy="2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 관리</a:t>
            </a:r>
            <a:endParaRPr sz="1300" b="1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40" name="Google Shape;380;p38">
            <a:extLst>
              <a:ext uri="{FF2B5EF4-FFF2-40B4-BE49-F238E27FC236}">
                <a16:creationId xmlns:a16="http://schemas.microsoft.com/office/drawing/2014/main" id="{55151429-3BCE-A3C0-9678-4A22AFF9FEC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4798" y="2410751"/>
            <a:ext cx="756095" cy="756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Google Shape;381;p38">
            <a:extLst>
              <a:ext uri="{FF2B5EF4-FFF2-40B4-BE49-F238E27FC236}">
                <a16:creationId xmlns:a16="http://schemas.microsoft.com/office/drawing/2014/main" id="{119D3B47-1C0A-F8DD-9ACD-3713136E21F2}"/>
              </a:ext>
            </a:extLst>
          </p:cNvPr>
          <p:cNvCxnSpPr/>
          <p:nvPr/>
        </p:nvCxnSpPr>
        <p:spPr>
          <a:xfrm>
            <a:off x="2261354" y="2829851"/>
            <a:ext cx="600094" cy="0"/>
          </a:xfrm>
          <a:prstGeom prst="straightConnector1">
            <a:avLst/>
          </a:prstGeom>
          <a:noFill/>
          <a:ln w="635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382;p38">
            <a:extLst>
              <a:ext uri="{FF2B5EF4-FFF2-40B4-BE49-F238E27FC236}">
                <a16:creationId xmlns:a16="http://schemas.microsoft.com/office/drawing/2014/main" id="{1A75A518-91D0-9154-BEB7-D5F845481115}"/>
              </a:ext>
            </a:extLst>
          </p:cNvPr>
          <p:cNvSpPr/>
          <p:nvPr/>
        </p:nvSpPr>
        <p:spPr>
          <a:xfrm>
            <a:off x="2746177" y="3179806"/>
            <a:ext cx="916820" cy="2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문의 관리</a:t>
            </a:r>
            <a:endParaRPr sz="1300" b="1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43" name="Google Shape;383;p38">
            <a:extLst>
              <a:ext uri="{FF2B5EF4-FFF2-40B4-BE49-F238E27FC236}">
                <a16:creationId xmlns:a16="http://schemas.microsoft.com/office/drawing/2014/main" id="{10D39BFA-4BE5-B55D-D3DC-32D5577012F2}"/>
              </a:ext>
            </a:extLst>
          </p:cNvPr>
          <p:cNvCxnSpPr/>
          <p:nvPr/>
        </p:nvCxnSpPr>
        <p:spPr>
          <a:xfrm>
            <a:off x="3594854" y="2829851"/>
            <a:ext cx="600094" cy="0"/>
          </a:xfrm>
          <a:prstGeom prst="straightConnector1">
            <a:avLst/>
          </a:prstGeom>
          <a:noFill/>
          <a:ln w="635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384;p38">
            <a:extLst>
              <a:ext uri="{FF2B5EF4-FFF2-40B4-BE49-F238E27FC236}">
                <a16:creationId xmlns:a16="http://schemas.microsoft.com/office/drawing/2014/main" id="{F6FAD365-F0C0-2ED3-7EA4-F5B1EAF79597}"/>
              </a:ext>
            </a:extLst>
          </p:cNvPr>
          <p:cNvSpPr/>
          <p:nvPr/>
        </p:nvSpPr>
        <p:spPr>
          <a:xfrm>
            <a:off x="4195463" y="3189606"/>
            <a:ext cx="856184" cy="2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재고 관리</a:t>
            </a:r>
            <a:endParaRPr sz="1300" b="1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45" name="Google Shape;385;p38">
            <a:extLst>
              <a:ext uri="{FF2B5EF4-FFF2-40B4-BE49-F238E27FC236}">
                <a16:creationId xmlns:a16="http://schemas.microsoft.com/office/drawing/2014/main" id="{A7EFA74C-6517-CBC5-3F57-D277C722DE00}"/>
              </a:ext>
            </a:extLst>
          </p:cNvPr>
          <p:cNvCxnSpPr/>
          <p:nvPr/>
        </p:nvCxnSpPr>
        <p:spPr>
          <a:xfrm>
            <a:off x="5052160" y="2829851"/>
            <a:ext cx="600094" cy="0"/>
          </a:xfrm>
          <a:prstGeom prst="straightConnector1">
            <a:avLst/>
          </a:prstGeom>
          <a:noFill/>
          <a:ln w="635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386;p38">
            <a:extLst>
              <a:ext uri="{FF2B5EF4-FFF2-40B4-BE49-F238E27FC236}">
                <a16:creationId xmlns:a16="http://schemas.microsoft.com/office/drawing/2014/main" id="{4AED194C-FE82-8735-0845-EC58FFC9F384}"/>
              </a:ext>
            </a:extLst>
          </p:cNvPr>
          <p:cNvSpPr/>
          <p:nvPr/>
        </p:nvSpPr>
        <p:spPr>
          <a:xfrm>
            <a:off x="5659360" y="3189606"/>
            <a:ext cx="840619" cy="2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판매 관리</a:t>
            </a:r>
            <a:endParaRPr sz="1300" b="1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47" name="Google Shape;387;p38">
            <a:extLst>
              <a:ext uri="{FF2B5EF4-FFF2-40B4-BE49-F238E27FC236}">
                <a16:creationId xmlns:a16="http://schemas.microsoft.com/office/drawing/2014/main" id="{1419960E-D5F0-D5A3-41B0-DF285A6746D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54498" y="2363326"/>
            <a:ext cx="756095" cy="7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88;p38">
            <a:extLst>
              <a:ext uri="{FF2B5EF4-FFF2-40B4-BE49-F238E27FC236}">
                <a16:creationId xmlns:a16="http://schemas.microsoft.com/office/drawing/2014/main" id="{5EADDFA7-6448-80FE-F550-4694E8792D1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64198" y="2423711"/>
            <a:ext cx="756095" cy="7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89;p38">
            <a:extLst>
              <a:ext uri="{FF2B5EF4-FFF2-40B4-BE49-F238E27FC236}">
                <a16:creationId xmlns:a16="http://schemas.microsoft.com/office/drawing/2014/main" id="{81982679-EBE8-7BDF-5297-C7AC69043C99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82898" y="3852645"/>
            <a:ext cx="756095" cy="756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390;p38">
            <a:extLst>
              <a:ext uri="{FF2B5EF4-FFF2-40B4-BE49-F238E27FC236}">
                <a16:creationId xmlns:a16="http://schemas.microsoft.com/office/drawing/2014/main" id="{7DE2E91C-CDC4-38DE-DE4B-B6967AB06A7B}"/>
              </a:ext>
            </a:extLst>
          </p:cNvPr>
          <p:cNvCxnSpPr/>
          <p:nvPr/>
        </p:nvCxnSpPr>
        <p:spPr>
          <a:xfrm>
            <a:off x="2261354" y="4264690"/>
            <a:ext cx="600094" cy="0"/>
          </a:xfrm>
          <a:prstGeom prst="straightConnector1">
            <a:avLst/>
          </a:prstGeom>
          <a:noFill/>
          <a:ln w="635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391;p38">
            <a:extLst>
              <a:ext uri="{FF2B5EF4-FFF2-40B4-BE49-F238E27FC236}">
                <a16:creationId xmlns:a16="http://schemas.microsoft.com/office/drawing/2014/main" id="{94BB19B7-D749-BF7F-D3D4-D627E1381633}"/>
              </a:ext>
            </a:extLst>
          </p:cNvPr>
          <p:cNvSpPr/>
          <p:nvPr/>
        </p:nvSpPr>
        <p:spPr>
          <a:xfrm>
            <a:off x="4243764" y="4636077"/>
            <a:ext cx="916820" cy="2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매출 관리</a:t>
            </a:r>
            <a:endParaRPr sz="1300" b="1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52" name="Google Shape;393;p38">
            <a:extLst>
              <a:ext uri="{FF2B5EF4-FFF2-40B4-BE49-F238E27FC236}">
                <a16:creationId xmlns:a16="http://schemas.microsoft.com/office/drawing/2014/main" id="{568C9B7C-38BA-C708-105F-0FB6E4FC2626}"/>
              </a:ext>
            </a:extLst>
          </p:cNvPr>
          <p:cNvCxnSpPr/>
          <p:nvPr/>
        </p:nvCxnSpPr>
        <p:spPr>
          <a:xfrm>
            <a:off x="3674007" y="4264690"/>
            <a:ext cx="600094" cy="0"/>
          </a:xfrm>
          <a:prstGeom prst="straightConnector1">
            <a:avLst/>
          </a:prstGeom>
          <a:noFill/>
          <a:ln w="635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" name="Google Shape;394;p38">
            <a:extLst>
              <a:ext uri="{FF2B5EF4-FFF2-40B4-BE49-F238E27FC236}">
                <a16:creationId xmlns:a16="http://schemas.microsoft.com/office/drawing/2014/main" id="{29652AA8-B895-053B-020C-B9B5DF01F6D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95551" y="3858550"/>
            <a:ext cx="756095" cy="7560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395;p38">
            <a:extLst>
              <a:ext uri="{FF2B5EF4-FFF2-40B4-BE49-F238E27FC236}">
                <a16:creationId xmlns:a16="http://schemas.microsoft.com/office/drawing/2014/main" id="{DADE23C6-CEFA-8CE7-073D-74B792F80E54}"/>
              </a:ext>
            </a:extLst>
          </p:cNvPr>
          <p:cNvSpPr/>
          <p:nvPr/>
        </p:nvSpPr>
        <p:spPr>
          <a:xfrm>
            <a:off x="2766179" y="4636077"/>
            <a:ext cx="916820" cy="2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도서 관리</a:t>
            </a:r>
            <a:endParaRPr sz="1300" b="1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9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9"/>
          <p:cNvSpPr/>
          <p:nvPr/>
        </p:nvSpPr>
        <p:spPr>
          <a:xfrm>
            <a:off x="220980" y="49530"/>
            <a:ext cx="468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0" rIns="45725" bIns="22850" anchor="ctr" anchorCtr="0">
            <a:noAutofit/>
          </a:bodyPr>
          <a:lstStyle/>
          <a:p>
            <a:pPr marL="0" marR="0" lvl="0" indent="0" algn="l" rtl="0">
              <a:lnSpc>
                <a:spcPct val="22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 목록</a:t>
            </a:r>
            <a:endParaRPr sz="27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5" name="Google Shape;403;p39">
            <a:extLst>
              <a:ext uri="{FF2B5EF4-FFF2-40B4-BE49-F238E27FC236}">
                <a16:creationId xmlns:a16="http://schemas.microsoft.com/office/drawing/2014/main" id="{1EE85A1D-F633-36FD-3B65-90F2FF6D02BC}"/>
              </a:ext>
            </a:extLst>
          </p:cNvPr>
          <p:cNvSpPr/>
          <p:nvPr/>
        </p:nvSpPr>
        <p:spPr>
          <a:xfrm>
            <a:off x="4851704" y="815720"/>
            <a:ext cx="3313456" cy="380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0" rIns="45725" bIns="22850" anchor="t" anchorCtr="0">
            <a:noAutofit/>
          </a:bodyPr>
          <a:lstStyle/>
          <a:p>
            <a:pPr>
              <a:lnSpc>
                <a:spcPct val="172413"/>
              </a:lnSpc>
              <a:buClr>
                <a:srgbClr val="2C9829"/>
              </a:buClr>
              <a:buSzPts val="1500"/>
            </a:pPr>
            <a:r>
              <a:rPr lang="en-US" altLang="ko-KR" sz="1800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9</a:t>
            </a:r>
            <a:r>
              <a:rPr lang="en-US" altLang="ko-KR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</a:t>
            </a:r>
            <a:r>
              <a:rPr lang="ko-KR" altLang="en-US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테이블 정의서</a:t>
            </a:r>
            <a:endParaRPr lang="en-US" altLang="ko"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en-US" alt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10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메뉴 구조도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r>
              <a:rPr lang="en-US" alt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화면 정의서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r>
              <a:rPr lang="en-US" alt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프로세스 정의서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r>
              <a:rPr lang="en-US" alt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3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프로세스 흐름도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r>
              <a:rPr lang="en-US" alt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4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프로그램 목록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r>
              <a:rPr lang="en-US" alt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5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프로그램 사양서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r>
              <a:rPr lang="en-US" alt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6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개발환경 구축완료 보고서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6" name="Google Shape;404;p39">
            <a:extLst>
              <a:ext uri="{FF2B5EF4-FFF2-40B4-BE49-F238E27FC236}">
                <a16:creationId xmlns:a16="http://schemas.microsoft.com/office/drawing/2014/main" id="{FFF49534-DA3F-B505-5B0D-E326A84D008E}"/>
              </a:ext>
            </a:extLst>
          </p:cNvPr>
          <p:cNvSpPr txBox="1"/>
          <p:nvPr/>
        </p:nvSpPr>
        <p:spPr>
          <a:xfrm>
            <a:off x="1503996" y="815720"/>
            <a:ext cx="2810830" cy="385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1. 프로젝트 수행 계획서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2. 요구사항 정의서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3. 유스케이스 정의서</a:t>
            </a:r>
            <a:endParaRPr lang="en-US" altLang="ko"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en-US" altLang="ko" sz="1800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유스케이스 다이어그램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en-US" alt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5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단위 업무 정의서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en-US" alt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6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자료 사전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en-US" altLang="ko" sz="1800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논리 ERD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2413"/>
              </a:lnSpc>
              <a:spcBef>
                <a:spcPts val="0"/>
              </a:spcBef>
              <a:spcAft>
                <a:spcPts val="0"/>
              </a:spcAft>
              <a:buClr>
                <a:srgbClr val="2C9829"/>
              </a:buClr>
              <a:buSzPts val="1500"/>
              <a:buFont typeface="Arial"/>
              <a:buNone/>
            </a:pPr>
            <a:r>
              <a:rPr lang="en-US" altLang="ko" sz="1800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</a:t>
            </a:r>
            <a:r>
              <a:rPr lang="ko" sz="1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. 물리 ERD</a:t>
            </a:r>
            <a:endParaRPr sz="18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0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/>
          <p:nvPr/>
        </p:nvSpPr>
        <p:spPr>
          <a:xfrm>
            <a:off x="152400" y="28575"/>
            <a:ext cx="682752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0" rIns="45725" bIns="22850" anchor="ctr" anchorCtr="0">
            <a:noAutofit/>
          </a:bodyPr>
          <a:lstStyle/>
          <a:p>
            <a:pPr marL="0" marR="0" lvl="0" indent="0" algn="l" rtl="0">
              <a:lnSpc>
                <a:spcPct val="22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 - 유스케이스 다이어그램</a:t>
            </a:r>
            <a:r>
              <a:rPr lang="en-US" altLang="ko" sz="27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(</a:t>
            </a:r>
            <a:r>
              <a:rPr lang="ko" altLang="ko-KR" sz="2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E-BOOK</a:t>
            </a:r>
            <a:r>
              <a:rPr lang="en-US" altLang="ko" sz="2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)</a:t>
            </a:r>
            <a:endParaRPr sz="27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9" name="shape1040">
            <a:extLst>
              <a:ext uri="{FF2B5EF4-FFF2-40B4-BE49-F238E27FC236}">
                <a16:creationId xmlns:a16="http://schemas.microsoft.com/office/drawing/2014/main" id="{6C4AF27B-FD29-0854-62DA-A0351C1B3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080" y="805814"/>
            <a:ext cx="7863840" cy="4025265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39660886-B20C-36C1-F109-47D0AE87ABF4}"/>
              </a:ext>
            </a:extLst>
          </p:cNvPr>
          <p:cNvSpPr/>
          <p:nvPr/>
        </p:nvSpPr>
        <p:spPr>
          <a:xfrm>
            <a:off x="5242560" y="-641984"/>
            <a:ext cx="92202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0E2245-67D8-D568-E879-AC03C4FD44B8}"/>
              </a:ext>
            </a:extLst>
          </p:cNvPr>
          <p:cNvSpPr/>
          <p:nvPr/>
        </p:nvSpPr>
        <p:spPr>
          <a:xfrm>
            <a:off x="9780270" y="2244090"/>
            <a:ext cx="92202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0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/>
          <p:nvPr/>
        </p:nvSpPr>
        <p:spPr>
          <a:xfrm>
            <a:off x="152400" y="76200"/>
            <a:ext cx="682752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0" rIns="45725" bIns="22850" anchor="ctr" anchorCtr="0">
            <a:noAutofit/>
          </a:bodyPr>
          <a:lstStyle/>
          <a:p>
            <a:pPr marL="0" marR="0" lvl="0" indent="0" algn="l" rtl="0">
              <a:lnSpc>
                <a:spcPct val="22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 - 유스케이스 다이어그램</a:t>
            </a:r>
            <a:r>
              <a:rPr lang="en-US" altLang="ko" sz="27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(</a:t>
            </a:r>
            <a:r>
              <a:rPr lang="ko" altLang="ko-KR" sz="2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E-BOOK</a:t>
            </a:r>
            <a:r>
              <a:rPr lang="en-US" altLang="ko" sz="28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)</a:t>
            </a:r>
            <a:endParaRPr sz="27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9" name="shape1040">
            <a:extLst>
              <a:ext uri="{FF2B5EF4-FFF2-40B4-BE49-F238E27FC236}">
                <a16:creationId xmlns:a16="http://schemas.microsoft.com/office/drawing/2014/main" id="{6C4AF27B-FD29-0854-62DA-A0351C1B3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1992"/>
          <a:stretch/>
        </p:blipFill>
        <p:spPr>
          <a:xfrm>
            <a:off x="1722120" y="1012505"/>
            <a:ext cx="5699760" cy="3597596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9C0193B-AFFB-60FE-1381-829441D63E50}"/>
              </a:ext>
            </a:extLst>
          </p:cNvPr>
          <p:cNvSpPr/>
          <p:nvPr/>
        </p:nvSpPr>
        <p:spPr>
          <a:xfrm>
            <a:off x="5242560" y="1798320"/>
            <a:ext cx="92202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5CB10D-7B5E-B8D2-EE98-3A43B85B5002}"/>
              </a:ext>
            </a:extLst>
          </p:cNvPr>
          <p:cNvSpPr/>
          <p:nvPr/>
        </p:nvSpPr>
        <p:spPr>
          <a:xfrm>
            <a:off x="5703570" y="2571750"/>
            <a:ext cx="92202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2924406" y="133350"/>
            <a:ext cx="32951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0" i="0" u="none" strike="noStrike" cap="none" dirty="0">
                <a:solidFill>
                  <a:srgbClr val="399D4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목차</a:t>
            </a:r>
            <a:endParaRPr sz="4500" b="0" i="0" u="none" strike="noStrike" cap="none" dirty="0">
              <a:solidFill>
                <a:srgbClr val="399D4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" name="Google Shape;132;p26">
            <a:extLst>
              <a:ext uri="{FF2B5EF4-FFF2-40B4-BE49-F238E27FC236}">
                <a16:creationId xmlns:a16="http://schemas.microsoft.com/office/drawing/2014/main" id="{9639E17C-2183-095F-B2AC-502F5D68E2B3}"/>
              </a:ext>
            </a:extLst>
          </p:cNvPr>
          <p:cNvSpPr/>
          <p:nvPr/>
        </p:nvSpPr>
        <p:spPr>
          <a:xfrm>
            <a:off x="10067837" y="598670"/>
            <a:ext cx="2982556" cy="4030481"/>
          </a:xfrm>
          <a:custGeom>
            <a:avLst/>
            <a:gdLst/>
            <a:ahLst/>
            <a:cxnLst/>
            <a:rect l="l" t="t" r="r" b="b"/>
            <a:pathLst>
              <a:path w="5965111" h="8060961" extrusionOk="0">
                <a:moveTo>
                  <a:pt x="0" y="0"/>
                </a:moveTo>
                <a:lnTo>
                  <a:pt x="5965111" y="0"/>
                </a:lnTo>
                <a:lnTo>
                  <a:pt x="5965111" y="8060962"/>
                </a:lnTo>
                <a:lnTo>
                  <a:pt x="0" y="8060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3;p26">
            <a:extLst>
              <a:ext uri="{FF2B5EF4-FFF2-40B4-BE49-F238E27FC236}">
                <a16:creationId xmlns:a16="http://schemas.microsoft.com/office/drawing/2014/main" id="{F9192254-8F65-BDAE-9647-17849CDFA317}"/>
              </a:ext>
            </a:extLst>
          </p:cNvPr>
          <p:cNvSpPr txBox="1"/>
          <p:nvPr/>
        </p:nvSpPr>
        <p:spPr>
          <a:xfrm>
            <a:off x="-3701893" y="625375"/>
            <a:ext cx="26274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i="0" u="none" strike="noStrike" cap="none" dirty="0">
                <a:solidFill>
                  <a:srgbClr val="399D4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3조   최종프로젝트</a:t>
            </a:r>
            <a:endParaRPr sz="2000" b="0" i="0" u="none" strike="noStrike" cap="none" dirty="0">
              <a:solidFill>
                <a:srgbClr val="399D4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" name="Google Shape;134;p26">
            <a:extLst>
              <a:ext uri="{FF2B5EF4-FFF2-40B4-BE49-F238E27FC236}">
                <a16:creationId xmlns:a16="http://schemas.microsoft.com/office/drawing/2014/main" id="{79E359B2-490F-EA8C-FEBE-0F0AB3543F7A}"/>
              </a:ext>
            </a:extLst>
          </p:cNvPr>
          <p:cNvSpPr txBox="1"/>
          <p:nvPr/>
        </p:nvSpPr>
        <p:spPr>
          <a:xfrm>
            <a:off x="-4541520" y="3867150"/>
            <a:ext cx="4306728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0" i="0" u="none" strike="noStrike" cap="none" dirty="0">
                <a:solidFill>
                  <a:srgbClr val="399D4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전국민 독서 활성화를 위한</a:t>
            </a:r>
            <a:endParaRPr sz="2100" b="0" i="0" u="none" strike="noStrike" cap="none" dirty="0">
              <a:solidFill>
                <a:srgbClr val="399D4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0" i="0" u="none" strike="noStrike" cap="none" dirty="0">
                <a:solidFill>
                  <a:srgbClr val="399D4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독서커뮤니티 + 문고</a:t>
            </a:r>
            <a:endParaRPr sz="2100" b="0" i="0" u="none" strike="noStrike" cap="none" dirty="0">
              <a:solidFill>
                <a:srgbClr val="399D4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5" name="Google Shape;135;p26">
            <a:extLst>
              <a:ext uri="{FF2B5EF4-FFF2-40B4-BE49-F238E27FC236}">
                <a16:creationId xmlns:a16="http://schemas.microsoft.com/office/drawing/2014/main" id="{120B6075-D0AD-E88F-D7C2-4E2587E74D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59757" y="1619250"/>
            <a:ext cx="2743200" cy="16787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42;p27">
            <a:extLst>
              <a:ext uri="{FF2B5EF4-FFF2-40B4-BE49-F238E27FC236}">
                <a16:creationId xmlns:a16="http://schemas.microsoft.com/office/drawing/2014/main" id="{47347735-CB9A-ADE4-91C5-D5585DDCC4FC}"/>
              </a:ext>
            </a:extLst>
          </p:cNvPr>
          <p:cNvSpPr txBox="1"/>
          <p:nvPr/>
        </p:nvSpPr>
        <p:spPr>
          <a:xfrm>
            <a:off x="1524001" y="1643954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조원 소개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40" name="Google Shape;143;p27">
            <a:extLst>
              <a:ext uri="{FF2B5EF4-FFF2-40B4-BE49-F238E27FC236}">
                <a16:creationId xmlns:a16="http://schemas.microsoft.com/office/drawing/2014/main" id="{5BB5E123-D933-5EC9-FE2C-26140A64503E}"/>
              </a:ext>
            </a:extLst>
          </p:cNvPr>
          <p:cNvCxnSpPr/>
          <p:nvPr/>
        </p:nvCxnSpPr>
        <p:spPr>
          <a:xfrm>
            <a:off x="1524001" y="1982091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4;p27">
            <a:extLst>
              <a:ext uri="{FF2B5EF4-FFF2-40B4-BE49-F238E27FC236}">
                <a16:creationId xmlns:a16="http://schemas.microsoft.com/office/drawing/2014/main" id="{7FC6FDCC-8162-0674-E6A3-AD49B48E6CDC}"/>
              </a:ext>
            </a:extLst>
          </p:cNvPr>
          <p:cNvSpPr txBox="1"/>
          <p:nvPr/>
        </p:nvSpPr>
        <p:spPr>
          <a:xfrm>
            <a:off x="1524001" y="2101153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계획 수립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63" name="Google Shape;145;p27">
            <a:extLst>
              <a:ext uri="{FF2B5EF4-FFF2-40B4-BE49-F238E27FC236}">
                <a16:creationId xmlns:a16="http://schemas.microsoft.com/office/drawing/2014/main" id="{E95B7531-9AC3-A847-8D1E-F8C6E87A48BF}"/>
              </a:ext>
            </a:extLst>
          </p:cNvPr>
          <p:cNvCxnSpPr/>
          <p:nvPr/>
        </p:nvCxnSpPr>
        <p:spPr>
          <a:xfrm>
            <a:off x="1524001" y="2439291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46;p27">
            <a:extLst>
              <a:ext uri="{FF2B5EF4-FFF2-40B4-BE49-F238E27FC236}">
                <a16:creationId xmlns:a16="http://schemas.microsoft.com/office/drawing/2014/main" id="{A07C64D7-3631-FD95-1FB6-C2B7F6FA3FC6}"/>
              </a:ext>
            </a:extLst>
          </p:cNvPr>
          <p:cNvSpPr txBox="1"/>
          <p:nvPr/>
        </p:nvSpPr>
        <p:spPr>
          <a:xfrm>
            <a:off x="1524001" y="2525016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개발환경</a:t>
            </a:r>
            <a:endParaRPr lang="ko-KR" altLang="en-US"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72" name="Google Shape;147;p27">
            <a:extLst>
              <a:ext uri="{FF2B5EF4-FFF2-40B4-BE49-F238E27FC236}">
                <a16:creationId xmlns:a16="http://schemas.microsoft.com/office/drawing/2014/main" id="{B90A9678-5ED8-DB32-FCED-E9E182599175}"/>
              </a:ext>
            </a:extLst>
          </p:cNvPr>
          <p:cNvCxnSpPr/>
          <p:nvPr/>
        </p:nvCxnSpPr>
        <p:spPr>
          <a:xfrm>
            <a:off x="1524001" y="2863153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48;p27">
            <a:extLst>
              <a:ext uri="{FF2B5EF4-FFF2-40B4-BE49-F238E27FC236}">
                <a16:creationId xmlns:a16="http://schemas.microsoft.com/office/drawing/2014/main" id="{88A2B2A0-AC4F-509A-E5FA-149C75051AF1}"/>
              </a:ext>
            </a:extLst>
          </p:cNvPr>
          <p:cNvSpPr txBox="1"/>
          <p:nvPr/>
        </p:nvSpPr>
        <p:spPr>
          <a:xfrm>
            <a:off x="1524000" y="2977453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주제 선정 이유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75" name="Google Shape;149;p27">
            <a:extLst>
              <a:ext uri="{FF2B5EF4-FFF2-40B4-BE49-F238E27FC236}">
                <a16:creationId xmlns:a16="http://schemas.microsoft.com/office/drawing/2014/main" id="{1733D3D0-6592-6371-7C31-B106136E6087}"/>
              </a:ext>
            </a:extLst>
          </p:cNvPr>
          <p:cNvCxnSpPr>
            <a:stCxn id="193" idx="2"/>
          </p:cNvCxnSpPr>
          <p:nvPr/>
        </p:nvCxnSpPr>
        <p:spPr>
          <a:xfrm>
            <a:off x="4585736" y="1285802"/>
            <a:ext cx="0" cy="357180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51;p27">
            <a:extLst>
              <a:ext uri="{FF2B5EF4-FFF2-40B4-BE49-F238E27FC236}">
                <a16:creationId xmlns:a16="http://schemas.microsoft.com/office/drawing/2014/main" id="{AFE74E98-302B-4ADD-4EAE-D9E4B6890DFB}"/>
              </a:ext>
            </a:extLst>
          </p:cNvPr>
          <p:cNvCxnSpPr/>
          <p:nvPr/>
        </p:nvCxnSpPr>
        <p:spPr>
          <a:xfrm>
            <a:off x="1524001" y="3320353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55;p27">
            <a:extLst>
              <a:ext uri="{FF2B5EF4-FFF2-40B4-BE49-F238E27FC236}">
                <a16:creationId xmlns:a16="http://schemas.microsoft.com/office/drawing/2014/main" id="{033544CC-8D6B-9823-2C27-89E0F8ABA58A}"/>
              </a:ext>
            </a:extLst>
          </p:cNvPr>
          <p:cNvSpPr txBox="1"/>
          <p:nvPr/>
        </p:nvSpPr>
        <p:spPr>
          <a:xfrm>
            <a:off x="5211057" y="1648716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요구 사항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85" name="Google Shape;156;p27">
            <a:extLst>
              <a:ext uri="{FF2B5EF4-FFF2-40B4-BE49-F238E27FC236}">
                <a16:creationId xmlns:a16="http://schemas.microsoft.com/office/drawing/2014/main" id="{D7E3642C-A10A-C565-F41C-E5C9915C4705}"/>
              </a:ext>
            </a:extLst>
          </p:cNvPr>
          <p:cNvCxnSpPr/>
          <p:nvPr/>
        </p:nvCxnSpPr>
        <p:spPr>
          <a:xfrm>
            <a:off x="5211057" y="1986853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57;p27">
            <a:extLst>
              <a:ext uri="{FF2B5EF4-FFF2-40B4-BE49-F238E27FC236}">
                <a16:creationId xmlns:a16="http://schemas.microsoft.com/office/drawing/2014/main" id="{862B0847-EB99-C4A1-0ADB-288F5C262458}"/>
              </a:ext>
            </a:extLst>
          </p:cNvPr>
          <p:cNvSpPr txBox="1"/>
          <p:nvPr/>
        </p:nvSpPr>
        <p:spPr>
          <a:xfrm>
            <a:off x="5211057" y="2105916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기대 효과</a:t>
            </a:r>
            <a:endParaRPr sz="1600" b="0" i="0" u="none" strike="noStrike" cap="none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87" name="Google Shape;158;p27">
            <a:extLst>
              <a:ext uri="{FF2B5EF4-FFF2-40B4-BE49-F238E27FC236}">
                <a16:creationId xmlns:a16="http://schemas.microsoft.com/office/drawing/2014/main" id="{4315A37A-FFB6-9BA3-9828-E4B880EE7038}"/>
              </a:ext>
            </a:extLst>
          </p:cNvPr>
          <p:cNvCxnSpPr/>
          <p:nvPr/>
        </p:nvCxnSpPr>
        <p:spPr>
          <a:xfrm>
            <a:off x="5211057" y="2444053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59;p27">
            <a:extLst>
              <a:ext uri="{FF2B5EF4-FFF2-40B4-BE49-F238E27FC236}">
                <a16:creationId xmlns:a16="http://schemas.microsoft.com/office/drawing/2014/main" id="{82799216-B390-E234-17F5-D5BCB3014DD8}"/>
              </a:ext>
            </a:extLst>
          </p:cNvPr>
          <p:cNvSpPr txBox="1"/>
          <p:nvPr/>
        </p:nvSpPr>
        <p:spPr>
          <a:xfrm>
            <a:off x="5211057" y="2558353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주요 기능</a:t>
            </a:r>
            <a:endParaRPr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89" name="Google Shape;160;p27">
            <a:extLst>
              <a:ext uri="{FF2B5EF4-FFF2-40B4-BE49-F238E27FC236}">
                <a16:creationId xmlns:a16="http://schemas.microsoft.com/office/drawing/2014/main" id="{BDA7641D-00AB-7BC9-8C7D-183A950F1538}"/>
              </a:ext>
            </a:extLst>
          </p:cNvPr>
          <p:cNvCxnSpPr/>
          <p:nvPr/>
        </p:nvCxnSpPr>
        <p:spPr>
          <a:xfrm>
            <a:off x="5211057" y="2867916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61;p27">
            <a:extLst>
              <a:ext uri="{FF2B5EF4-FFF2-40B4-BE49-F238E27FC236}">
                <a16:creationId xmlns:a16="http://schemas.microsoft.com/office/drawing/2014/main" id="{6C036EB6-B4D5-C9F3-9805-716C6CD37E24}"/>
              </a:ext>
            </a:extLst>
          </p:cNvPr>
          <p:cNvSpPr txBox="1"/>
          <p:nvPr/>
        </p:nvSpPr>
        <p:spPr>
          <a:xfrm>
            <a:off x="5200429" y="2945334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</a:t>
            </a:r>
            <a:endParaRPr sz="16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91" name="Google Shape;162;p27">
            <a:extLst>
              <a:ext uri="{FF2B5EF4-FFF2-40B4-BE49-F238E27FC236}">
                <a16:creationId xmlns:a16="http://schemas.microsoft.com/office/drawing/2014/main" id="{540549FA-2E4D-119E-4845-339408AC1BE0}"/>
              </a:ext>
            </a:extLst>
          </p:cNvPr>
          <p:cNvCxnSpPr/>
          <p:nvPr/>
        </p:nvCxnSpPr>
        <p:spPr>
          <a:xfrm>
            <a:off x="5211057" y="3320353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53;p27">
            <a:extLst>
              <a:ext uri="{FF2B5EF4-FFF2-40B4-BE49-F238E27FC236}">
                <a16:creationId xmlns:a16="http://schemas.microsoft.com/office/drawing/2014/main" id="{EADA9E5B-E069-C91F-0DDE-47DFD1E3756D}"/>
              </a:ext>
            </a:extLst>
          </p:cNvPr>
          <p:cNvSpPr/>
          <p:nvPr/>
        </p:nvSpPr>
        <p:spPr>
          <a:xfrm>
            <a:off x="723900" y="920053"/>
            <a:ext cx="4229100" cy="1638300"/>
          </a:xfrm>
          <a:prstGeom prst="arc">
            <a:avLst>
              <a:gd name="adj1" fmla="val 11602288"/>
              <a:gd name="adj2" fmla="val 20708438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93" name="Google Shape;150;p27">
            <a:extLst>
              <a:ext uri="{FF2B5EF4-FFF2-40B4-BE49-F238E27FC236}">
                <a16:creationId xmlns:a16="http://schemas.microsoft.com/office/drawing/2014/main" id="{29540C0B-A8F4-029E-F0CF-D50BE3C9B326}"/>
              </a:ext>
            </a:extLst>
          </p:cNvPr>
          <p:cNvSpPr/>
          <p:nvPr/>
        </p:nvSpPr>
        <p:spPr>
          <a:xfrm flipH="1">
            <a:off x="4229100" y="920053"/>
            <a:ext cx="4267200" cy="1638300"/>
          </a:xfrm>
          <a:prstGeom prst="arc">
            <a:avLst>
              <a:gd name="adj1" fmla="val 11397609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cxnSp>
        <p:nvCxnSpPr>
          <p:cNvPr id="194" name="Google Shape;164;p27">
            <a:extLst>
              <a:ext uri="{FF2B5EF4-FFF2-40B4-BE49-F238E27FC236}">
                <a16:creationId xmlns:a16="http://schemas.microsoft.com/office/drawing/2014/main" id="{AD123DD6-33D2-A1AA-D1BE-7B8008FC3A11}"/>
              </a:ext>
            </a:extLst>
          </p:cNvPr>
          <p:cNvCxnSpPr/>
          <p:nvPr/>
        </p:nvCxnSpPr>
        <p:spPr>
          <a:xfrm rot="5400000">
            <a:off x="6548436" y="2920287"/>
            <a:ext cx="3238532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65;p27">
            <a:extLst>
              <a:ext uri="{FF2B5EF4-FFF2-40B4-BE49-F238E27FC236}">
                <a16:creationId xmlns:a16="http://schemas.microsoft.com/office/drawing/2014/main" id="{9B78D0AE-8F68-E837-027C-64143FBF6FFE}"/>
              </a:ext>
            </a:extLst>
          </p:cNvPr>
          <p:cNvSpPr/>
          <p:nvPr/>
        </p:nvSpPr>
        <p:spPr>
          <a:xfrm>
            <a:off x="685800" y="4349053"/>
            <a:ext cx="4229100" cy="16383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96" name="Google Shape;166;p27">
            <a:extLst>
              <a:ext uri="{FF2B5EF4-FFF2-40B4-BE49-F238E27FC236}">
                <a16:creationId xmlns:a16="http://schemas.microsoft.com/office/drawing/2014/main" id="{6288FED5-D089-EC98-AEFE-0058128FADD6}"/>
              </a:ext>
            </a:extLst>
          </p:cNvPr>
          <p:cNvSpPr/>
          <p:nvPr/>
        </p:nvSpPr>
        <p:spPr>
          <a:xfrm>
            <a:off x="685800" y="4349053"/>
            <a:ext cx="4229100" cy="16383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97" name="Google Shape;168;p27">
            <a:extLst>
              <a:ext uri="{FF2B5EF4-FFF2-40B4-BE49-F238E27FC236}">
                <a16:creationId xmlns:a16="http://schemas.microsoft.com/office/drawing/2014/main" id="{1FA579B5-EE5C-FA6E-FD7F-569BB652B562}"/>
              </a:ext>
            </a:extLst>
          </p:cNvPr>
          <p:cNvSpPr/>
          <p:nvPr/>
        </p:nvSpPr>
        <p:spPr>
          <a:xfrm>
            <a:off x="685800" y="4410964"/>
            <a:ext cx="4229100" cy="16383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98" name="Google Shape;154;p27">
            <a:extLst>
              <a:ext uri="{FF2B5EF4-FFF2-40B4-BE49-F238E27FC236}">
                <a16:creationId xmlns:a16="http://schemas.microsoft.com/office/drawing/2014/main" id="{93F5FA65-E36D-AD4B-22AE-5E487B7C6DCC}"/>
              </a:ext>
            </a:extLst>
          </p:cNvPr>
          <p:cNvSpPr/>
          <p:nvPr/>
        </p:nvSpPr>
        <p:spPr>
          <a:xfrm>
            <a:off x="685800" y="4463353"/>
            <a:ext cx="4229100" cy="16383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99" name="Google Shape;169;p27">
            <a:extLst>
              <a:ext uri="{FF2B5EF4-FFF2-40B4-BE49-F238E27FC236}">
                <a16:creationId xmlns:a16="http://schemas.microsoft.com/office/drawing/2014/main" id="{699646AE-884C-FF58-50E1-351C33E92B75}"/>
              </a:ext>
            </a:extLst>
          </p:cNvPr>
          <p:cNvSpPr/>
          <p:nvPr/>
        </p:nvSpPr>
        <p:spPr>
          <a:xfrm>
            <a:off x="4267200" y="4272853"/>
            <a:ext cx="4419600" cy="16764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rgbClr val="000000">
                <a:alpha val="49803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/>
            <a:endParaRPr sz="90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00" name="Google Shape;170;p27">
            <a:extLst>
              <a:ext uri="{FF2B5EF4-FFF2-40B4-BE49-F238E27FC236}">
                <a16:creationId xmlns:a16="http://schemas.microsoft.com/office/drawing/2014/main" id="{4080EB0B-2A22-214A-7EDE-137C0C0557E3}"/>
              </a:ext>
            </a:extLst>
          </p:cNvPr>
          <p:cNvSpPr/>
          <p:nvPr/>
        </p:nvSpPr>
        <p:spPr>
          <a:xfrm>
            <a:off x="4267200" y="4349053"/>
            <a:ext cx="4419600" cy="16764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01" name="Google Shape;171;p27">
            <a:extLst>
              <a:ext uri="{FF2B5EF4-FFF2-40B4-BE49-F238E27FC236}">
                <a16:creationId xmlns:a16="http://schemas.microsoft.com/office/drawing/2014/main" id="{68AF1F14-B5BE-E266-7337-4075444897E6}"/>
              </a:ext>
            </a:extLst>
          </p:cNvPr>
          <p:cNvSpPr/>
          <p:nvPr/>
        </p:nvSpPr>
        <p:spPr>
          <a:xfrm>
            <a:off x="4267200" y="4444303"/>
            <a:ext cx="4419600" cy="1676400"/>
          </a:xfrm>
          <a:prstGeom prst="arc">
            <a:avLst>
              <a:gd name="adj1" fmla="val 11602288"/>
              <a:gd name="adj2" fmla="val 20741166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rgbClr val="000000">
                <a:alpha val="49803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cxnSp>
        <p:nvCxnSpPr>
          <p:cNvPr id="202" name="Google Shape;174;p27">
            <a:extLst>
              <a:ext uri="{FF2B5EF4-FFF2-40B4-BE49-F238E27FC236}">
                <a16:creationId xmlns:a16="http://schemas.microsoft.com/office/drawing/2014/main" id="{18A46005-1D16-4627-4022-092421C3DB4A}"/>
              </a:ext>
            </a:extLst>
          </p:cNvPr>
          <p:cNvCxnSpPr/>
          <p:nvPr/>
        </p:nvCxnSpPr>
        <p:spPr>
          <a:xfrm rot="5400000">
            <a:off x="6607174" y="2945114"/>
            <a:ext cx="3251202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177;p27">
            <a:extLst>
              <a:ext uri="{FF2B5EF4-FFF2-40B4-BE49-F238E27FC236}">
                <a16:creationId xmlns:a16="http://schemas.microsoft.com/office/drawing/2014/main" id="{7B651BA6-20AF-3A13-0C88-283BE3DD2C5C}"/>
              </a:ext>
            </a:extLst>
          </p:cNvPr>
          <p:cNvCxnSpPr>
            <a:cxnSpLocks/>
            <a:endCxn id="201" idx="2"/>
          </p:cNvCxnSpPr>
          <p:nvPr/>
        </p:nvCxnSpPr>
        <p:spPr>
          <a:xfrm>
            <a:off x="8305758" y="1415361"/>
            <a:ext cx="4800" cy="339930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rgbClr val="000000">
                <a:alpha val="49803"/>
              </a:srgbClr>
            </a:outerShdw>
          </a:effectLst>
        </p:spPr>
      </p:cxnSp>
      <p:sp>
        <p:nvSpPr>
          <p:cNvPr id="204" name="Google Shape;180;p27">
            <a:extLst>
              <a:ext uri="{FF2B5EF4-FFF2-40B4-BE49-F238E27FC236}">
                <a16:creationId xmlns:a16="http://schemas.microsoft.com/office/drawing/2014/main" id="{2DA3FBDE-FBEF-1717-F2BB-F6D70381F71C}"/>
              </a:ext>
            </a:extLst>
          </p:cNvPr>
          <p:cNvSpPr txBox="1"/>
          <p:nvPr/>
        </p:nvSpPr>
        <p:spPr>
          <a:xfrm>
            <a:off x="1524000" y="3434653"/>
            <a:ext cx="2447043" cy="2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필요성</a:t>
            </a:r>
            <a:endParaRPr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205" name="Google Shape;181;p27">
            <a:extLst>
              <a:ext uri="{FF2B5EF4-FFF2-40B4-BE49-F238E27FC236}">
                <a16:creationId xmlns:a16="http://schemas.microsoft.com/office/drawing/2014/main" id="{7D6DA07F-8201-378D-8C91-9796912220AC}"/>
              </a:ext>
            </a:extLst>
          </p:cNvPr>
          <p:cNvCxnSpPr/>
          <p:nvPr/>
        </p:nvCxnSpPr>
        <p:spPr>
          <a:xfrm>
            <a:off x="1524001" y="3739453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182;p27">
            <a:extLst>
              <a:ext uri="{FF2B5EF4-FFF2-40B4-BE49-F238E27FC236}">
                <a16:creationId xmlns:a16="http://schemas.microsoft.com/office/drawing/2014/main" id="{4655AAF0-1242-E95C-4124-4D24D2D3C44D}"/>
              </a:ext>
            </a:extLst>
          </p:cNvPr>
          <p:cNvSpPr txBox="1"/>
          <p:nvPr/>
        </p:nvSpPr>
        <p:spPr>
          <a:xfrm>
            <a:off x="5219700" y="3391701"/>
            <a:ext cx="2447043" cy="55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시연</a:t>
            </a:r>
            <a:endParaRPr lang="en-US" altLang="ko-KR" sz="16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1287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207" name="Google Shape;183;p27">
            <a:extLst>
              <a:ext uri="{FF2B5EF4-FFF2-40B4-BE49-F238E27FC236}">
                <a16:creationId xmlns:a16="http://schemas.microsoft.com/office/drawing/2014/main" id="{9AB9DBF2-96F7-827E-C66B-01424F65FA7F}"/>
              </a:ext>
            </a:extLst>
          </p:cNvPr>
          <p:cNvCxnSpPr/>
          <p:nvPr/>
        </p:nvCxnSpPr>
        <p:spPr>
          <a:xfrm>
            <a:off x="5219701" y="3701353"/>
            <a:ext cx="2447043" cy="0"/>
          </a:xfrm>
          <a:prstGeom prst="straightConnector1">
            <a:avLst/>
          </a:prstGeom>
          <a:noFill/>
          <a:ln w="38100" cap="rnd" cmpd="sng">
            <a:solidFill>
              <a:srgbClr val="399D4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152;p27">
            <a:extLst>
              <a:ext uri="{FF2B5EF4-FFF2-40B4-BE49-F238E27FC236}">
                <a16:creationId xmlns:a16="http://schemas.microsoft.com/office/drawing/2014/main" id="{126045D1-9677-FF27-1535-28CD442F337A}"/>
              </a:ext>
            </a:extLst>
          </p:cNvPr>
          <p:cNvCxnSpPr/>
          <p:nvPr/>
        </p:nvCxnSpPr>
        <p:spPr>
          <a:xfrm flipH="1">
            <a:off x="990435" y="1304149"/>
            <a:ext cx="38100" cy="354330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188;p28">
            <a:extLst>
              <a:ext uri="{FF2B5EF4-FFF2-40B4-BE49-F238E27FC236}">
                <a16:creationId xmlns:a16="http://schemas.microsoft.com/office/drawing/2014/main" id="{6558F2DA-D02C-20ED-CFE5-070F007CD183}"/>
              </a:ext>
            </a:extLst>
          </p:cNvPr>
          <p:cNvSpPr txBox="1"/>
          <p:nvPr/>
        </p:nvSpPr>
        <p:spPr>
          <a:xfrm>
            <a:off x="12426096" y="2964241"/>
            <a:ext cx="1667276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0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TA - 오대환</a:t>
            </a:r>
            <a:endParaRPr sz="19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10" name="Google Shape;189;p28">
            <a:extLst>
              <a:ext uri="{FF2B5EF4-FFF2-40B4-BE49-F238E27FC236}">
                <a16:creationId xmlns:a16="http://schemas.microsoft.com/office/drawing/2014/main" id="{40594E60-81C3-EA33-2578-66405C441B51}"/>
              </a:ext>
            </a:extLst>
          </p:cNvPr>
          <p:cNvSpPr txBox="1"/>
          <p:nvPr/>
        </p:nvSpPr>
        <p:spPr>
          <a:xfrm>
            <a:off x="-1741285" y="3230030"/>
            <a:ext cx="1667275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0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PL - 김민욱</a:t>
            </a:r>
            <a:endParaRPr sz="15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11" name="Google Shape;190;p28">
            <a:extLst>
              <a:ext uri="{FF2B5EF4-FFF2-40B4-BE49-F238E27FC236}">
                <a16:creationId xmlns:a16="http://schemas.microsoft.com/office/drawing/2014/main" id="{AB334DD6-1559-F9CD-0774-AA81B9C71B6E}"/>
              </a:ext>
            </a:extLst>
          </p:cNvPr>
          <p:cNvSpPr txBox="1"/>
          <p:nvPr/>
        </p:nvSpPr>
        <p:spPr>
          <a:xfrm>
            <a:off x="9424155" y="2964241"/>
            <a:ext cx="1667275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0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DA - 진현성</a:t>
            </a:r>
            <a:endParaRPr sz="19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12" name="Google Shape;191;p28">
            <a:extLst>
              <a:ext uri="{FF2B5EF4-FFF2-40B4-BE49-F238E27FC236}">
                <a16:creationId xmlns:a16="http://schemas.microsoft.com/office/drawing/2014/main" id="{F4FA4FAB-AAD3-3C34-5678-28B12C0150F3}"/>
              </a:ext>
            </a:extLst>
          </p:cNvPr>
          <p:cNvSpPr txBox="1"/>
          <p:nvPr/>
        </p:nvSpPr>
        <p:spPr>
          <a:xfrm>
            <a:off x="10919983" y="2964241"/>
            <a:ext cx="1667276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0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UA - 배문기</a:t>
            </a:r>
            <a:endParaRPr sz="19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13" name="Google Shape;192;p28">
            <a:extLst>
              <a:ext uri="{FF2B5EF4-FFF2-40B4-BE49-F238E27FC236}">
                <a16:creationId xmlns:a16="http://schemas.microsoft.com/office/drawing/2014/main" id="{7EE0BFFC-C74D-A120-4BD4-6AD65DBB1336}"/>
              </a:ext>
            </a:extLst>
          </p:cNvPr>
          <p:cNvSpPr txBox="1"/>
          <p:nvPr/>
        </p:nvSpPr>
        <p:spPr>
          <a:xfrm>
            <a:off x="-3240691" y="3225268"/>
            <a:ext cx="1667275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0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AA - 이지영</a:t>
            </a:r>
            <a:endParaRPr sz="19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14" name="Google Shape;193;p28">
            <a:extLst>
              <a:ext uri="{FF2B5EF4-FFF2-40B4-BE49-F238E27FC236}">
                <a16:creationId xmlns:a16="http://schemas.microsoft.com/office/drawing/2014/main" id="{BB76A5C8-A849-1859-3166-5F28E8215B1D}"/>
              </a:ext>
            </a:extLst>
          </p:cNvPr>
          <p:cNvSpPr txBox="1"/>
          <p:nvPr/>
        </p:nvSpPr>
        <p:spPr>
          <a:xfrm>
            <a:off x="-4726591" y="3241240"/>
            <a:ext cx="1667275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0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AA - 오미나</a:t>
            </a:r>
            <a:endParaRPr sz="15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5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"/>
          <p:cNvSpPr/>
          <p:nvPr/>
        </p:nvSpPr>
        <p:spPr>
          <a:xfrm>
            <a:off x="5029200" y="2517458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3. 발주 </a:t>
            </a:r>
            <a:endParaRPr lang="en-US" altLang="ko"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여부 확인</a:t>
            </a:r>
            <a:endParaRPr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21" name="Google Shape;421;p41"/>
          <p:cNvSpPr/>
          <p:nvPr/>
        </p:nvSpPr>
        <p:spPr>
          <a:xfrm>
            <a:off x="2743200" y="1412558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2. 재고내역 </a:t>
            </a:r>
            <a:endParaRPr lang="en-US" altLang="ko"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목록</a:t>
            </a:r>
            <a:endParaRPr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22" name="Google Shape;422;p41"/>
          <p:cNvSpPr/>
          <p:nvPr/>
        </p:nvSpPr>
        <p:spPr>
          <a:xfrm>
            <a:off x="4991100" y="1412558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3. 자동 발주</a:t>
            </a:r>
            <a:endParaRPr sz="1050" b="1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23" name="Google Shape;423;p41"/>
          <p:cNvSpPr/>
          <p:nvPr/>
        </p:nvSpPr>
        <p:spPr>
          <a:xfrm>
            <a:off x="762000" y="2517458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1. 재고 관리</a:t>
            </a:r>
            <a:endParaRPr sz="1050" b="1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2743200" y="2517458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2. 발주내역 </a:t>
            </a:r>
            <a:endParaRPr lang="en-US" altLang="ko"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목록</a:t>
            </a:r>
            <a:endParaRPr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425" name="Google Shape;425;p41"/>
          <p:cNvCxnSpPr>
            <a:stCxn id="421" idx="3"/>
            <a:endCxn id="422" idx="1"/>
          </p:cNvCxnSpPr>
          <p:nvPr/>
        </p:nvCxnSpPr>
        <p:spPr>
          <a:xfrm>
            <a:off x="3886200" y="1638776"/>
            <a:ext cx="11049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4DA76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26" name="Google Shape;426;p41"/>
          <p:cNvCxnSpPr>
            <a:stCxn id="424" idx="3"/>
            <a:endCxn id="420" idx="1"/>
          </p:cNvCxnSpPr>
          <p:nvPr/>
        </p:nvCxnSpPr>
        <p:spPr>
          <a:xfrm>
            <a:off x="3886200" y="2743676"/>
            <a:ext cx="11430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4DA76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27" name="Google Shape;427;p41"/>
          <p:cNvCxnSpPr>
            <a:stCxn id="423" idx="3"/>
            <a:endCxn id="421" idx="1"/>
          </p:cNvCxnSpPr>
          <p:nvPr/>
        </p:nvCxnSpPr>
        <p:spPr>
          <a:xfrm rot="10800000" flipH="1">
            <a:off x="1905000" y="1638776"/>
            <a:ext cx="838200" cy="1104900"/>
          </a:xfrm>
          <a:prstGeom prst="bentConnector3">
            <a:avLst>
              <a:gd name="adj1" fmla="val 50000"/>
            </a:avLst>
          </a:prstGeom>
          <a:solidFill>
            <a:srgbClr val="4DA760"/>
          </a:solidFill>
          <a:ln w="38100" cap="flat" cmpd="sng">
            <a:solidFill>
              <a:srgbClr val="4DA76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8" name="Google Shape;428;p41"/>
          <p:cNvCxnSpPr>
            <a:stCxn id="423" idx="3"/>
            <a:endCxn id="424" idx="1"/>
          </p:cNvCxnSpPr>
          <p:nvPr/>
        </p:nvCxnSpPr>
        <p:spPr>
          <a:xfrm>
            <a:off x="1905000" y="2743676"/>
            <a:ext cx="838200" cy="600"/>
          </a:xfrm>
          <a:prstGeom prst="bentConnector3">
            <a:avLst>
              <a:gd name="adj1" fmla="val 50000"/>
            </a:avLst>
          </a:prstGeom>
          <a:solidFill>
            <a:srgbClr val="4DA760"/>
          </a:solidFill>
          <a:ln w="38100" cap="flat" cmpd="sng">
            <a:solidFill>
              <a:srgbClr val="4DA76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9" name="Google Shape;429;p41"/>
          <p:cNvSpPr/>
          <p:nvPr/>
        </p:nvSpPr>
        <p:spPr>
          <a:xfrm>
            <a:off x="6858000" y="4155758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4. 수동 발주</a:t>
            </a:r>
            <a:endParaRPr sz="1050" b="1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430" name="Google Shape;430;p41"/>
          <p:cNvCxnSpPr>
            <a:stCxn id="431" idx="3"/>
            <a:endCxn id="429" idx="1"/>
          </p:cNvCxnSpPr>
          <p:nvPr/>
        </p:nvCxnSpPr>
        <p:spPr>
          <a:xfrm>
            <a:off x="6172200" y="4381976"/>
            <a:ext cx="6858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4DA76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32" name="Google Shape;432;p41"/>
          <p:cNvSpPr/>
          <p:nvPr/>
        </p:nvSpPr>
        <p:spPr>
          <a:xfrm>
            <a:off x="2743200" y="3731895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2. 발주 신청</a:t>
            </a:r>
            <a:endParaRPr sz="1050" b="1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433" name="Google Shape;433;p41"/>
          <p:cNvCxnSpPr>
            <a:stCxn id="423" idx="3"/>
            <a:endCxn id="432" idx="1"/>
          </p:cNvCxnSpPr>
          <p:nvPr/>
        </p:nvCxnSpPr>
        <p:spPr>
          <a:xfrm>
            <a:off x="1905000" y="2743676"/>
            <a:ext cx="838200" cy="1214400"/>
          </a:xfrm>
          <a:prstGeom prst="bentConnector3">
            <a:avLst>
              <a:gd name="adj1" fmla="val 50000"/>
            </a:avLst>
          </a:prstGeom>
          <a:solidFill>
            <a:srgbClr val="4DA760"/>
          </a:solidFill>
          <a:ln w="38100" cap="flat" cmpd="sng">
            <a:solidFill>
              <a:srgbClr val="4DA76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31" name="Google Shape;431;p41"/>
          <p:cNvSpPr/>
          <p:nvPr/>
        </p:nvSpPr>
        <p:spPr>
          <a:xfrm>
            <a:off x="5029200" y="4155758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3. 발주 </a:t>
            </a:r>
            <a:endParaRPr lang="en-US" altLang="ko"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도서 선택</a:t>
            </a:r>
            <a:endParaRPr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5029200" y="3388995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3. 발주 </a:t>
            </a:r>
            <a:endParaRPr lang="en-US" altLang="ko"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도서 검색</a:t>
            </a:r>
            <a:endParaRPr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435" name="Google Shape;435;p41"/>
          <p:cNvCxnSpPr>
            <a:stCxn id="432" idx="3"/>
            <a:endCxn id="434" idx="1"/>
          </p:cNvCxnSpPr>
          <p:nvPr/>
        </p:nvCxnSpPr>
        <p:spPr>
          <a:xfrm rot="10800000" flipH="1">
            <a:off x="3886200" y="3615214"/>
            <a:ext cx="1143000" cy="3429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4DA76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36" name="Google Shape;436;p41"/>
          <p:cNvCxnSpPr>
            <a:stCxn id="432" idx="3"/>
            <a:endCxn id="431" idx="1"/>
          </p:cNvCxnSpPr>
          <p:nvPr/>
        </p:nvCxnSpPr>
        <p:spPr>
          <a:xfrm>
            <a:off x="3886200" y="3958114"/>
            <a:ext cx="1143000" cy="4239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4DA76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37" name="Google Shape;437;p41"/>
          <p:cNvSpPr/>
          <p:nvPr/>
        </p:nvSpPr>
        <p:spPr>
          <a:xfrm>
            <a:off x="6151246" y="1036425"/>
            <a:ext cx="1335404" cy="1166604"/>
          </a:xfrm>
          <a:prstGeom prst="star12">
            <a:avLst>
              <a:gd name="adj" fmla="val 37500"/>
            </a:avLst>
          </a:prstGeom>
          <a:solidFill>
            <a:srgbClr val="F2BE2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i="0" u="none" strike="noStrike" cap="none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재고 수량 25%이하 도서 </a:t>
            </a:r>
            <a:endParaRPr lang="en-US" altLang="ko" sz="1000" b="1" i="0" u="none" strike="noStrike" cap="none" dirty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i="0" u="none" strike="noStrike" cap="none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자동발주</a:t>
            </a:r>
            <a:endParaRPr sz="1000" b="1" i="0" u="none" strike="noStrike" cap="none" dirty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438" name="Google Shape;438;p41"/>
          <p:cNvCxnSpPr>
            <a:stCxn id="439" idx="2"/>
            <a:endCxn id="431" idx="0"/>
          </p:cNvCxnSpPr>
          <p:nvPr/>
        </p:nvCxnSpPr>
        <p:spPr>
          <a:xfrm rot="5400000">
            <a:off x="6357900" y="3084232"/>
            <a:ext cx="314400" cy="1828800"/>
          </a:xfrm>
          <a:prstGeom prst="bentConnector3">
            <a:avLst>
              <a:gd name="adj1" fmla="val 49988"/>
            </a:avLst>
          </a:prstGeom>
          <a:solidFill>
            <a:srgbClr val="4DA760"/>
          </a:solidFill>
          <a:ln w="38100" cap="flat" cmpd="sng">
            <a:solidFill>
              <a:srgbClr val="4DA76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39" name="Google Shape;439;p41"/>
          <p:cNvSpPr/>
          <p:nvPr/>
        </p:nvSpPr>
        <p:spPr>
          <a:xfrm>
            <a:off x="6858000" y="3388995"/>
            <a:ext cx="1143000" cy="452438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4. 발주 목록 </a:t>
            </a:r>
            <a:endParaRPr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도서 추가</a:t>
            </a:r>
            <a:endParaRPr sz="105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440" name="Google Shape;440;p41"/>
          <p:cNvCxnSpPr>
            <a:stCxn id="434" idx="3"/>
            <a:endCxn id="439" idx="1"/>
          </p:cNvCxnSpPr>
          <p:nvPr/>
        </p:nvCxnSpPr>
        <p:spPr>
          <a:xfrm>
            <a:off x="6172200" y="3615214"/>
            <a:ext cx="685800" cy="600"/>
          </a:xfrm>
          <a:prstGeom prst="bentConnector3">
            <a:avLst>
              <a:gd name="adj1" fmla="val 50000"/>
            </a:avLst>
          </a:prstGeom>
          <a:solidFill>
            <a:srgbClr val="4DA760"/>
          </a:solidFill>
          <a:ln w="38100" cap="flat" cmpd="sng">
            <a:solidFill>
              <a:srgbClr val="4DA76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1" name="Google Shape;441;p41"/>
          <p:cNvSpPr txBox="1"/>
          <p:nvPr/>
        </p:nvSpPr>
        <p:spPr>
          <a:xfrm>
            <a:off x="3581399" y="971550"/>
            <a:ext cx="1676401" cy="32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관리자</a:t>
            </a:r>
            <a:endParaRPr sz="1800" b="1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152400" y="76200"/>
            <a:ext cx="6807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0" rIns="45725" bIns="22850" anchor="ctr" anchorCtr="0">
            <a:noAutofit/>
          </a:bodyPr>
          <a:lstStyle/>
          <a:p>
            <a:pPr marL="0" marR="0" lvl="0" indent="0" algn="l" rtl="0">
              <a:lnSpc>
                <a:spcPct val="22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 - 프로세스 흐름도(재고관리)</a:t>
            </a:r>
            <a:endParaRPr sz="27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/>
          <p:nvPr/>
        </p:nvSpPr>
        <p:spPr>
          <a:xfrm>
            <a:off x="-114300" y="-28575"/>
            <a:ext cx="2590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0" rIns="45725" bIns="22850" anchor="ctr" anchorCtr="0">
            <a:noAutofit/>
          </a:bodyPr>
          <a:lstStyle/>
          <a:p>
            <a:pPr marL="0" marR="0" lvl="0" indent="0" algn="ctr" rtl="0">
              <a:lnSpc>
                <a:spcPct val="22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 - ERD</a:t>
            </a:r>
            <a:endParaRPr sz="27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4">
            <a:alphaModFix/>
          </a:blip>
          <a:srcRect l="10000" t="13879" r="1250"/>
          <a:stretch/>
        </p:blipFill>
        <p:spPr>
          <a:xfrm>
            <a:off x="0" y="514350"/>
            <a:ext cx="91440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/>
          <p:nvPr/>
        </p:nvSpPr>
        <p:spPr>
          <a:xfrm>
            <a:off x="5257800" y="2914650"/>
            <a:ext cx="3771900" cy="1790700"/>
          </a:xfrm>
          <a:prstGeom prst="roundRect">
            <a:avLst>
              <a:gd name="adj" fmla="val 16667"/>
            </a:avLst>
          </a:prstGeom>
          <a:solidFill>
            <a:srgbClr val="C1C133">
              <a:alpha val="42745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ko" sz="34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재고 관리</a:t>
            </a:r>
            <a:endParaRPr sz="34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53" name="Google Shape;453;p42"/>
          <p:cNvSpPr/>
          <p:nvPr/>
        </p:nvSpPr>
        <p:spPr>
          <a:xfrm>
            <a:off x="1524000" y="1924050"/>
            <a:ext cx="4533901" cy="1676400"/>
          </a:xfrm>
          <a:prstGeom prst="roundRect">
            <a:avLst>
              <a:gd name="adj" fmla="val 16667"/>
            </a:avLst>
          </a:prstGeom>
          <a:solidFill>
            <a:srgbClr val="9533C1">
              <a:alpha val="42745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사용자</a:t>
            </a:r>
            <a:endParaRPr sz="34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54" name="Google Shape;454;p42"/>
          <p:cNvSpPr/>
          <p:nvPr/>
        </p:nvSpPr>
        <p:spPr>
          <a:xfrm>
            <a:off x="1257300" y="514350"/>
            <a:ext cx="6819900" cy="1371600"/>
          </a:xfrm>
          <a:prstGeom prst="roundRect">
            <a:avLst>
              <a:gd name="adj" fmla="val 16667"/>
            </a:avLst>
          </a:prstGeom>
          <a:solidFill>
            <a:srgbClr val="3388C1">
              <a:alpha val="42745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커뮤니티, 채팅</a:t>
            </a:r>
            <a:endParaRPr sz="34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55" name="Google Shape;455;p42"/>
          <p:cNvSpPr/>
          <p:nvPr/>
        </p:nvSpPr>
        <p:spPr>
          <a:xfrm>
            <a:off x="114300" y="3638550"/>
            <a:ext cx="4800600" cy="1466850"/>
          </a:xfrm>
          <a:prstGeom prst="roundRect">
            <a:avLst>
              <a:gd name="adj" fmla="val 11198"/>
            </a:avLst>
          </a:prstGeom>
          <a:solidFill>
            <a:srgbClr val="C14933">
              <a:alpha val="42745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책 주문</a:t>
            </a:r>
            <a:endParaRPr sz="34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/>
          <p:nvPr/>
        </p:nvSpPr>
        <p:spPr>
          <a:xfrm>
            <a:off x="2000249" y="1482090"/>
            <a:ext cx="5143500" cy="1790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시  연</a:t>
            </a:r>
            <a:endParaRPr sz="105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484" name="Google Shape;484;p46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7"/>
          <p:cNvSpPr/>
          <p:nvPr/>
        </p:nvSpPr>
        <p:spPr>
          <a:xfrm>
            <a:off x="2000249" y="1390650"/>
            <a:ext cx="5143500" cy="1790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Q</a:t>
            </a:r>
            <a:r>
              <a:rPr lang="ko" sz="80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&amp;</a:t>
            </a:r>
            <a:r>
              <a:rPr lang="ko" sz="105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A</a:t>
            </a:r>
            <a:endParaRPr sz="105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pic>
        <p:nvPicPr>
          <p:cNvPr id="490" name="Google Shape;490;p47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7"/>
          <p:cNvSpPr/>
          <p:nvPr/>
        </p:nvSpPr>
        <p:spPr>
          <a:xfrm>
            <a:off x="807718" y="1443990"/>
            <a:ext cx="7528562" cy="1790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  <a:sym typeface="Calibri"/>
              </a:rPr>
              <a:t>Thank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  <a:sym typeface="Calibri"/>
              </a:rPr>
              <a:t>you</a:t>
            </a:r>
            <a:endParaRPr sz="105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pic>
        <p:nvPicPr>
          <p:cNvPr id="490" name="Google Shape;490;p47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96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1487328" y="20955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조 원</a:t>
            </a:r>
            <a:endParaRPr sz="5000" b="0" i="0" u="none" strike="noStrike" cap="none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" name="Google Shape;188;p28">
            <a:extLst>
              <a:ext uri="{FF2B5EF4-FFF2-40B4-BE49-F238E27FC236}">
                <a16:creationId xmlns:a16="http://schemas.microsoft.com/office/drawing/2014/main" id="{08D027E9-7E22-3122-5DF6-90E67EBDBBC1}"/>
              </a:ext>
            </a:extLst>
          </p:cNvPr>
          <p:cNvSpPr txBox="1"/>
          <p:nvPr/>
        </p:nvSpPr>
        <p:spPr>
          <a:xfrm>
            <a:off x="7562452" y="3767140"/>
            <a:ext cx="1667276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</a:t>
            </a:r>
            <a:r>
              <a:rPr lang="ko" sz="19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A - </a:t>
            </a:r>
            <a:r>
              <a:rPr lang="ko" altLang="ko-KR" sz="19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이지영</a:t>
            </a:r>
            <a:endParaRPr sz="19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" name="Google Shape;189;p28">
            <a:extLst>
              <a:ext uri="{FF2B5EF4-FFF2-40B4-BE49-F238E27FC236}">
                <a16:creationId xmlns:a16="http://schemas.microsoft.com/office/drawing/2014/main" id="{50509E05-8E05-8E51-D983-2784A5BC4645}"/>
              </a:ext>
            </a:extLst>
          </p:cNvPr>
          <p:cNvSpPr txBox="1"/>
          <p:nvPr/>
        </p:nvSpPr>
        <p:spPr>
          <a:xfrm>
            <a:off x="2992450" y="3767140"/>
            <a:ext cx="1667275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0" i="0" u="none" strike="noStrike" cap="none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PL - 김민욱</a:t>
            </a:r>
            <a:endParaRPr sz="1500" b="0" i="0" u="none" strike="noStrike" cap="none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" name="Google Shape;190;p28">
            <a:extLst>
              <a:ext uri="{FF2B5EF4-FFF2-40B4-BE49-F238E27FC236}">
                <a16:creationId xmlns:a16="http://schemas.microsoft.com/office/drawing/2014/main" id="{11F93B4B-9C77-F019-CA2F-9092333AB399}"/>
              </a:ext>
            </a:extLst>
          </p:cNvPr>
          <p:cNvSpPr txBox="1"/>
          <p:nvPr/>
        </p:nvSpPr>
        <p:spPr>
          <a:xfrm>
            <a:off x="4503359" y="3767140"/>
            <a:ext cx="1667275" cy="62786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" altLang="ko-KR" sz="1900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UA </a:t>
            </a:r>
            <a:r>
              <a:rPr lang="en-US" altLang="ko" sz="1900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" altLang="ko-KR" sz="1900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배문기</a:t>
            </a:r>
            <a:endParaRPr lang="en-US" altLang="ko" sz="1900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5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5" name="Google Shape;191;p28">
            <a:extLst>
              <a:ext uri="{FF2B5EF4-FFF2-40B4-BE49-F238E27FC236}">
                <a16:creationId xmlns:a16="http://schemas.microsoft.com/office/drawing/2014/main" id="{B00D45B1-C228-6874-5CBA-958A9226CAC6}"/>
              </a:ext>
            </a:extLst>
          </p:cNvPr>
          <p:cNvSpPr txBox="1"/>
          <p:nvPr/>
        </p:nvSpPr>
        <p:spPr>
          <a:xfrm>
            <a:off x="5999187" y="3767140"/>
            <a:ext cx="1667276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DA - </a:t>
            </a:r>
            <a:r>
              <a:rPr lang="ko-KR" altLang="en-US" sz="1900" b="0" i="0" u="none" strike="noStrike" cap="none" dirty="0" err="1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진현성</a:t>
            </a:r>
            <a:endParaRPr sz="19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6" name="Google Shape;192;p28">
            <a:extLst>
              <a:ext uri="{FF2B5EF4-FFF2-40B4-BE49-F238E27FC236}">
                <a16:creationId xmlns:a16="http://schemas.microsoft.com/office/drawing/2014/main" id="{6B052198-FFF9-46C3-BE2D-2915912F307D}"/>
              </a:ext>
            </a:extLst>
          </p:cNvPr>
          <p:cNvSpPr txBox="1"/>
          <p:nvPr/>
        </p:nvSpPr>
        <p:spPr>
          <a:xfrm>
            <a:off x="1414460" y="3762378"/>
            <a:ext cx="1667275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TA</a:t>
            </a:r>
            <a:r>
              <a:rPr lang="ko" sz="19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- </a:t>
            </a:r>
            <a:r>
              <a:rPr lang="ko-KR" altLang="en-US" sz="19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오대환</a:t>
            </a:r>
            <a:endParaRPr sz="19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7" name="Google Shape;193;p28">
            <a:extLst>
              <a:ext uri="{FF2B5EF4-FFF2-40B4-BE49-F238E27FC236}">
                <a16:creationId xmlns:a16="http://schemas.microsoft.com/office/drawing/2014/main" id="{6D66DB06-26BC-6A2E-22F0-215AF9E4B6C2}"/>
              </a:ext>
            </a:extLst>
          </p:cNvPr>
          <p:cNvSpPr txBox="1"/>
          <p:nvPr/>
        </p:nvSpPr>
        <p:spPr>
          <a:xfrm>
            <a:off x="-107160" y="3778350"/>
            <a:ext cx="1667275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0" i="0" u="none" strike="noStrike" cap="none" dirty="0">
                <a:solidFill>
                  <a:srgbClr val="008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AA - 오미나</a:t>
            </a:r>
            <a:endParaRPr sz="1500" b="0" i="0" u="none" strike="noStrike" cap="none" dirty="0">
              <a:solidFill>
                <a:srgbClr val="008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5" name="Google Shape;208;p29">
            <a:extLst>
              <a:ext uri="{FF2B5EF4-FFF2-40B4-BE49-F238E27FC236}">
                <a16:creationId xmlns:a16="http://schemas.microsoft.com/office/drawing/2014/main" id="{9F024D50-A52F-4108-81EA-20C537309AD6}"/>
              </a:ext>
            </a:extLst>
          </p:cNvPr>
          <p:cNvSpPr/>
          <p:nvPr/>
        </p:nvSpPr>
        <p:spPr>
          <a:xfrm>
            <a:off x="7277099" y="7279824"/>
            <a:ext cx="1866900" cy="1695450"/>
          </a:xfrm>
          <a:prstGeom prst="rect">
            <a:avLst/>
          </a:prstGeom>
          <a:solidFill>
            <a:srgbClr val="4DA760">
              <a:alpha val="66666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6" name="Google Shape;209;p29">
            <a:extLst>
              <a:ext uri="{FF2B5EF4-FFF2-40B4-BE49-F238E27FC236}">
                <a16:creationId xmlns:a16="http://schemas.microsoft.com/office/drawing/2014/main" id="{BFD9BD18-2574-47E1-FB5C-E9E314F1D574}"/>
              </a:ext>
            </a:extLst>
          </p:cNvPr>
          <p:cNvSpPr/>
          <p:nvPr/>
        </p:nvSpPr>
        <p:spPr>
          <a:xfrm>
            <a:off x="5372100" y="7279824"/>
            <a:ext cx="1905000" cy="1695450"/>
          </a:xfrm>
          <a:prstGeom prst="rect">
            <a:avLst/>
          </a:prstGeom>
          <a:solidFill>
            <a:srgbClr val="008000">
              <a:alpha val="38823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A551C366-C655-82B2-17CD-DE4755AE6A49}"/>
              </a:ext>
            </a:extLst>
          </p:cNvPr>
          <p:cNvSpPr/>
          <p:nvPr/>
        </p:nvSpPr>
        <p:spPr>
          <a:xfrm>
            <a:off x="3581400" y="7279824"/>
            <a:ext cx="1800225" cy="1695450"/>
          </a:xfrm>
          <a:prstGeom prst="rect">
            <a:avLst/>
          </a:prstGeom>
          <a:solidFill>
            <a:srgbClr val="8FDC8F">
              <a:alpha val="85882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8" name="Google Shape;211;p29">
            <a:extLst>
              <a:ext uri="{FF2B5EF4-FFF2-40B4-BE49-F238E27FC236}">
                <a16:creationId xmlns:a16="http://schemas.microsoft.com/office/drawing/2014/main" id="{26674F26-A6F2-418D-F00A-8F9D80937C83}"/>
              </a:ext>
            </a:extLst>
          </p:cNvPr>
          <p:cNvSpPr/>
          <p:nvPr/>
        </p:nvSpPr>
        <p:spPr>
          <a:xfrm>
            <a:off x="1790700" y="7279824"/>
            <a:ext cx="1800225" cy="1695450"/>
          </a:xfrm>
          <a:prstGeom prst="rect">
            <a:avLst/>
          </a:prstGeom>
          <a:solidFill>
            <a:srgbClr val="B5E8B5">
              <a:alpha val="63921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19" name="Google Shape;212;p29">
            <a:extLst>
              <a:ext uri="{FF2B5EF4-FFF2-40B4-BE49-F238E27FC236}">
                <a16:creationId xmlns:a16="http://schemas.microsoft.com/office/drawing/2014/main" id="{73DA359D-50E4-7910-6679-CCD78ED3CE72}"/>
              </a:ext>
            </a:extLst>
          </p:cNvPr>
          <p:cNvSpPr/>
          <p:nvPr/>
        </p:nvSpPr>
        <p:spPr>
          <a:xfrm>
            <a:off x="0" y="7279824"/>
            <a:ext cx="1800225" cy="1695450"/>
          </a:xfrm>
          <a:prstGeom prst="rect">
            <a:avLst/>
          </a:prstGeom>
          <a:solidFill>
            <a:srgbClr val="CCEFCC">
              <a:alpha val="43921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cxnSp>
        <p:nvCxnSpPr>
          <p:cNvPr id="20" name="Google Shape;213;p29">
            <a:extLst>
              <a:ext uri="{FF2B5EF4-FFF2-40B4-BE49-F238E27FC236}">
                <a16:creationId xmlns:a16="http://schemas.microsoft.com/office/drawing/2014/main" id="{1FDCB109-EA87-823D-34AE-5BA0C3A5F2FD}"/>
              </a:ext>
            </a:extLst>
          </p:cNvPr>
          <p:cNvCxnSpPr/>
          <p:nvPr/>
        </p:nvCxnSpPr>
        <p:spPr>
          <a:xfrm>
            <a:off x="-402" y="7289058"/>
            <a:ext cx="9144000" cy="0"/>
          </a:xfrm>
          <a:prstGeom prst="straightConnector1">
            <a:avLst/>
          </a:prstGeom>
          <a:noFill/>
          <a:ln w="50800" cap="rnd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4;p29">
            <a:extLst>
              <a:ext uri="{FF2B5EF4-FFF2-40B4-BE49-F238E27FC236}">
                <a16:creationId xmlns:a16="http://schemas.microsoft.com/office/drawing/2014/main" id="{1B13DE4E-0144-D22A-5E83-31ED467BC6A9}"/>
              </a:ext>
            </a:extLst>
          </p:cNvPr>
          <p:cNvSpPr/>
          <p:nvPr/>
        </p:nvSpPr>
        <p:spPr>
          <a:xfrm>
            <a:off x="838602" y="7191091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grpSp>
        <p:nvGrpSpPr>
          <p:cNvPr id="22" name="Google Shape;215;p29">
            <a:extLst>
              <a:ext uri="{FF2B5EF4-FFF2-40B4-BE49-F238E27FC236}">
                <a16:creationId xmlns:a16="http://schemas.microsoft.com/office/drawing/2014/main" id="{9B2B7C3D-ED0A-969F-F540-BFDE6D14BEEE}"/>
              </a:ext>
            </a:extLst>
          </p:cNvPr>
          <p:cNvGrpSpPr/>
          <p:nvPr/>
        </p:nvGrpSpPr>
        <p:grpSpPr>
          <a:xfrm>
            <a:off x="1905000" y="7790728"/>
            <a:ext cx="1537801" cy="858874"/>
            <a:chOff x="-12" y="-1"/>
            <a:chExt cx="3279217" cy="2290329"/>
          </a:xfrm>
        </p:grpSpPr>
        <p:sp>
          <p:nvSpPr>
            <p:cNvPr id="23" name="Google Shape;216;p29">
              <a:extLst>
                <a:ext uri="{FF2B5EF4-FFF2-40B4-BE49-F238E27FC236}">
                  <a16:creationId xmlns:a16="http://schemas.microsoft.com/office/drawing/2014/main" id="{661A514B-FF32-BD9A-DF71-7D6C798CAE44}"/>
                </a:ext>
              </a:extLst>
            </p:cNvPr>
            <p:cNvSpPr txBox="1"/>
            <p:nvPr/>
          </p:nvSpPr>
          <p:spPr>
            <a:xfrm>
              <a:off x="-12" y="-1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설계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4" name="Google Shape;217;p29">
              <a:extLst>
                <a:ext uri="{FF2B5EF4-FFF2-40B4-BE49-F238E27FC236}">
                  <a16:creationId xmlns:a16="http://schemas.microsoft.com/office/drawing/2014/main" id="{B38277AB-D537-0190-AB3C-7BC8E2A632B8}"/>
                </a:ext>
              </a:extLst>
            </p:cNvPr>
            <p:cNvSpPr txBox="1"/>
            <p:nvPr/>
          </p:nvSpPr>
          <p:spPr>
            <a:xfrm>
              <a:off x="-6" y="1026393"/>
              <a:ext cx="3279211" cy="126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산출물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작성 및 보고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grpSp>
        <p:nvGrpSpPr>
          <p:cNvPr id="25" name="Google Shape;218;p29">
            <a:extLst>
              <a:ext uri="{FF2B5EF4-FFF2-40B4-BE49-F238E27FC236}">
                <a16:creationId xmlns:a16="http://schemas.microsoft.com/office/drawing/2014/main" id="{9AF706E4-8928-7B20-6D5C-0921644F0D93}"/>
              </a:ext>
            </a:extLst>
          </p:cNvPr>
          <p:cNvGrpSpPr/>
          <p:nvPr/>
        </p:nvGrpSpPr>
        <p:grpSpPr>
          <a:xfrm>
            <a:off x="266700" y="7790728"/>
            <a:ext cx="1229704" cy="619585"/>
            <a:chOff x="0" y="0"/>
            <a:chExt cx="3279211" cy="1652226"/>
          </a:xfrm>
        </p:grpSpPr>
        <p:sp>
          <p:nvSpPr>
            <p:cNvPr id="26" name="Google Shape;219;p29">
              <a:extLst>
                <a:ext uri="{FF2B5EF4-FFF2-40B4-BE49-F238E27FC236}">
                  <a16:creationId xmlns:a16="http://schemas.microsoft.com/office/drawing/2014/main" id="{A9B61A2C-201C-FDF4-0848-2893226E20A9}"/>
                </a:ext>
              </a:extLst>
            </p:cNvPr>
            <p:cNvSpPr txBox="1"/>
            <p:nvPr/>
          </p:nvSpPr>
          <p:spPr>
            <a:xfrm>
              <a:off x="0" y="0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주제선정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7" name="Google Shape;220;p29">
              <a:extLst>
                <a:ext uri="{FF2B5EF4-FFF2-40B4-BE49-F238E27FC236}">
                  <a16:creationId xmlns:a16="http://schemas.microsoft.com/office/drawing/2014/main" id="{736B8DEE-EBB9-425C-3C56-4D7827AEA037}"/>
                </a:ext>
              </a:extLst>
            </p:cNvPr>
            <p:cNvSpPr txBox="1"/>
            <p:nvPr/>
          </p:nvSpPr>
          <p:spPr>
            <a:xfrm>
              <a:off x="0" y="1020258"/>
              <a:ext cx="3279211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프로젝트팀구성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grpSp>
        <p:nvGrpSpPr>
          <p:cNvPr id="28" name="Google Shape;221;p29">
            <a:extLst>
              <a:ext uri="{FF2B5EF4-FFF2-40B4-BE49-F238E27FC236}">
                <a16:creationId xmlns:a16="http://schemas.microsoft.com/office/drawing/2014/main" id="{0EDB7745-E9D8-2403-630D-B414EE7E8A7A}"/>
              </a:ext>
            </a:extLst>
          </p:cNvPr>
          <p:cNvGrpSpPr/>
          <p:nvPr/>
        </p:nvGrpSpPr>
        <p:grpSpPr>
          <a:xfrm>
            <a:off x="3886200" y="7790729"/>
            <a:ext cx="1229704" cy="858873"/>
            <a:chOff x="0" y="2"/>
            <a:chExt cx="3279211" cy="2290327"/>
          </a:xfrm>
        </p:grpSpPr>
        <p:sp>
          <p:nvSpPr>
            <p:cNvPr id="29" name="Google Shape;222;p29">
              <a:extLst>
                <a:ext uri="{FF2B5EF4-FFF2-40B4-BE49-F238E27FC236}">
                  <a16:creationId xmlns:a16="http://schemas.microsoft.com/office/drawing/2014/main" id="{1BFA38C8-F665-FA5E-343D-DCA0333559DD}"/>
                </a:ext>
              </a:extLst>
            </p:cNvPr>
            <p:cNvSpPr txBox="1"/>
            <p:nvPr/>
          </p:nvSpPr>
          <p:spPr>
            <a:xfrm>
              <a:off x="0" y="2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구현기간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30" name="Google Shape;223;p29">
              <a:extLst>
                <a:ext uri="{FF2B5EF4-FFF2-40B4-BE49-F238E27FC236}">
                  <a16:creationId xmlns:a16="http://schemas.microsoft.com/office/drawing/2014/main" id="{3E6945FD-DB6E-3017-AAD5-50BC779E88FC}"/>
                </a:ext>
              </a:extLst>
            </p:cNvPr>
            <p:cNvSpPr txBox="1"/>
            <p:nvPr/>
          </p:nvSpPr>
          <p:spPr>
            <a:xfrm>
              <a:off x="0" y="1026394"/>
              <a:ext cx="3279211" cy="126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산출물에 따른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개발 로직 구현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sp>
        <p:nvSpPr>
          <p:cNvPr id="31" name="Google Shape;224;p29">
            <a:extLst>
              <a:ext uri="{FF2B5EF4-FFF2-40B4-BE49-F238E27FC236}">
                <a16:creationId xmlns:a16="http://schemas.microsoft.com/office/drawing/2014/main" id="{C1199CC2-F183-B8FE-AD50-2116CF7951FD}"/>
              </a:ext>
            </a:extLst>
          </p:cNvPr>
          <p:cNvSpPr txBox="1"/>
          <p:nvPr/>
        </p:nvSpPr>
        <p:spPr>
          <a:xfrm>
            <a:off x="5562600" y="7795491"/>
            <a:ext cx="1534487" cy="2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테스트 및 배포</a:t>
            </a:r>
            <a:endParaRPr sz="18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2" name="Google Shape;225;p29">
            <a:extLst>
              <a:ext uri="{FF2B5EF4-FFF2-40B4-BE49-F238E27FC236}">
                <a16:creationId xmlns:a16="http://schemas.microsoft.com/office/drawing/2014/main" id="{4614F053-1805-CE60-6F2A-DC802C178102}"/>
              </a:ext>
            </a:extLst>
          </p:cNvPr>
          <p:cNvSpPr txBox="1"/>
          <p:nvPr/>
        </p:nvSpPr>
        <p:spPr>
          <a:xfrm>
            <a:off x="5754746" y="8180389"/>
            <a:ext cx="1229703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최종 테스트</a:t>
            </a:r>
            <a:endParaRPr sz="14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및 배포</a:t>
            </a:r>
            <a:endParaRPr sz="14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grpSp>
        <p:nvGrpSpPr>
          <p:cNvPr id="33" name="Google Shape;226;p29">
            <a:extLst>
              <a:ext uri="{FF2B5EF4-FFF2-40B4-BE49-F238E27FC236}">
                <a16:creationId xmlns:a16="http://schemas.microsoft.com/office/drawing/2014/main" id="{1FA023CF-FC47-9F7E-2B01-D4E2231A6C9A}"/>
              </a:ext>
            </a:extLst>
          </p:cNvPr>
          <p:cNvGrpSpPr/>
          <p:nvPr/>
        </p:nvGrpSpPr>
        <p:grpSpPr>
          <a:xfrm>
            <a:off x="7581901" y="7790725"/>
            <a:ext cx="1229703" cy="861761"/>
            <a:chOff x="3" y="-9"/>
            <a:chExt cx="3279208" cy="2298031"/>
          </a:xfrm>
        </p:grpSpPr>
        <p:sp>
          <p:nvSpPr>
            <p:cNvPr id="34" name="Google Shape;227;p29">
              <a:extLst>
                <a:ext uri="{FF2B5EF4-FFF2-40B4-BE49-F238E27FC236}">
                  <a16:creationId xmlns:a16="http://schemas.microsoft.com/office/drawing/2014/main" id="{33F07BE7-5CEF-F1AF-F983-095932D651DC}"/>
                </a:ext>
              </a:extLst>
            </p:cNvPr>
            <p:cNvSpPr txBox="1"/>
            <p:nvPr/>
          </p:nvSpPr>
          <p:spPr>
            <a:xfrm>
              <a:off x="3" y="-9"/>
              <a:ext cx="3279208" cy="812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최종발표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35" name="Google Shape;228;p29">
              <a:extLst>
                <a:ext uri="{FF2B5EF4-FFF2-40B4-BE49-F238E27FC236}">
                  <a16:creationId xmlns:a16="http://schemas.microsoft.com/office/drawing/2014/main" id="{9EF6262E-004B-6F35-28F1-8B8BE2066ED4}"/>
                </a:ext>
              </a:extLst>
            </p:cNvPr>
            <p:cNvSpPr txBox="1"/>
            <p:nvPr/>
          </p:nvSpPr>
          <p:spPr>
            <a:xfrm>
              <a:off x="3" y="1034085"/>
              <a:ext cx="3279208" cy="126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프로젝트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최종 발표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sp>
        <p:nvSpPr>
          <p:cNvPr id="36" name="Google Shape;229;p29">
            <a:extLst>
              <a:ext uri="{FF2B5EF4-FFF2-40B4-BE49-F238E27FC236}">
                <a16:creationId xmlns:a16="http://schemas.microsoft.com/office/drawing/2014/main" id="{5AD54720-5595-7FD9-D3FE-B878EBF9045C}"/>
              </a:ext>
            </a:extLst>
          </p:cNvPr>
          <p:cNvSpPr/>
          <p:nvPr/>
        </p:nvSpPr>
        <p:spPr>
          <a:xfrm>
            <a:off x="2631704" y="7203624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7" name="Google Shape;230;p29">
            <a:extLst>
              <a:ext uri="{FF2B5EF4-FFF2-40B4-BE49-F238E27FC236}">
                <a16:creationId xmlns:a16="http://schemas.microsoft.com/office/drawing/2014/main" id="{06C81334-6843-CA61-4C3E-67F1E8FDB6A7}"/>
              </a:ext>
            </a:extLst>
          </p:cNvPr>
          <p:cNvSpPr/>
          <p:nvPr/>
        </p:nvSpPr>
        <p:spPr>
          <a:xfrm>
            <a:off x="4420002" y="7203624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8" name="Google Shape;231;p29">
            <a:extLst>
              <a:ext uri="{FF2B5EF4-FFF2-40B4-BE49-F238E27FC236}">
                <a16:creationId xmlns:a16="http://schemas.microsoft.com/office/drawing/2014/main" id="{F2C218B0-24A9-7D18-AB9E-D6C9B8B252F3}"/>
              </a:ext>
            </a:extLst>
          </p:cNvPr>
          <p:cNvSpPr/>
          <p:nvPr/>
        </p:nvSpPr>
        <p:spPr>
          <a:xfrm>
            <a:off x="6259279" y="7203624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9" name="Google Shape;232;p29">
            <a:extLst>
              <a:ext uri="{FF2B5EF4-FFF2-40B4-BE49-F238E27FC236}">
                <a16:creationId xmlns:a16="http://schemas.microsoft.com/office/drawing/2014/main" id="{700057C6-9F73-8F8E-00E8-CE184580505C}"/>
              </a:ext>
            </a:extLst>
          </p:cNvPr>
          <p:cNvSpPr/>
          <p:nvPr/>
        </p:nvSpPr>
        <p:spPr>
          <a:xfrm>
            <a:off x="8088079" y="7203624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0" name="Google Shape;235;p29">
            <a:extLst>
              <a:ext uri="{FF2B5EF4-FFF2-40B4-BE49-F238E27FC236}">
                <a16:creationId xmlns:a16="http://schemas.microsoft.com/office/drawing/2014/main" id="{5B53C077-2772-E099-024B-645BCC60D503}"/>
              </a:ext>
            </a:extLst>
          </p:cNvPr>
          <p:cNvSpPr/>
          <p:nvPr/>
        </p:nvSpPr>
        <p:spPr>
          <a:xfrm>
            <a:off x="495300" y="5908224"/>
            <a:ext cx="2362200" cy="533400"/>
          </a:xfrm>
          <a:prstGeom prst="homePlate">
            <a:avLst>
              <a:gd name="adj" fmla="val 50000"/>
            </a:avLst>
          </a:prstGeom>
          <a:solidFill>
            <a:srgbClr val="E9F8E9">
              <a:alpha val="68627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~6/23 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프로젝트 수행계획서 제출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1" name="Google Shape;236;p29">
            <a:extLst>
              <a:ext uri="{FF2B5EF4-FFF2-40B4-BE49-F238E27FC236}">
                <a16:creationId xmlns:a16="http://schemas.microsoft.com/office/drawing/2014/main" id="{2DF3FC8C-3C03-54A1-B79D-26C40222FBDE}"/>
              </a:ext>
            </a:extLst>
          </p:cNvPr>
          <p:cNvSpPr/>
          <p:nvPr/>
        </p:nvSpPr>
        <p:spPr>
          <a:xfrm>
            <a:off x="1181100" y="5260524"/>
            <a:ext cx="2171700" cy="533400"/>
          </a:xfrm>
          <a:prstGeom prst="homePlate">
            <a:avLst>
              <a:gd name="adj" fmla="val 50000"/>
            </a:avLst>
          </a:prstGeom>
          <a:solidFill>
            <a:srgbClr val="E9F8E9">
              <a:alpha val="68627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7/4~    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 작성 및 보고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2" name="Google Shape;237;p29">
            <a:extLst>
              <a:ext uri="{FF2B5EF4-FFF2-40B4-BE49-F238E27FC236}">
                <a16:creationId xmlns:a16="http://schemas.microsoft.com/office/drawing/2014/main" id="{4CE31FED-D077-1047-F7AF-E44DC257F883}"/>
              </a:ext>
            </a:extLst>
          </p:cNvPr>
          <p:cNvSpPr/>
          <p:nvPr/>
        </p:nvSpPr>
        <p:spPr>
          <a:xfrm>
            <a:off x="76200" y="6555924"/>
            <a:ext cx="1714500" cy="533400"/>
          </a:xfrm>
          <a:prstGeom prst="homePlate">
            <a:avLst>
              <a:gd name="adj" fmla="val 50000"/>
            </a:avLst>
          </a:prstGeom>
          <a:solidFill>
            <a:srgbClr val="E9F8E9">
              <a:alpha val="68627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6/16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프로젝트 팀구성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3" name="Google Shape;238;p29">
            <a:extLst>
              <a:ext uri="{FF2B5EF4-FFF2-40B4-BE49-F238E27FC236}">
                <a16:creationId xmlns:a16="http://schemas.microsoft.com/office/drawing/2014/main" id="{CF306F4C-A34A-872A-3D88-F5A43B0EF43E}"/>
              </a:ext>
            </a:extLst>
          </p:cNvPr>
          <p:cNvSpPr/>
          <p:nvPr/>
        </p:nvSpPr>
        <p:spPr>
          <a:xfrm>
            <a:off x="1981200" y="6555924"/>
            <a:ext cx="1714500" cy="533400"/>
          </a:xfrm>
          <a:prstGeom prst="homePlate">
            <a:avLst>
              <a:gd name="adj" fmla="val 50000"/>
            </a:avLst>
          </a:prstGeom>
          <a:solidFill>
            <a:srgbClr val="D0F0D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7/7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프로젝트 착수발표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4" name="Google Shape;239;p29">
            <a:extLst>
              <a:ext uri="{FF2B5EF4-FFF2-40B4-BE49-F238E27FC236}">
                <a16:creationId xmlns:a16="http://schemas.microsoft.com/office/drawing/2014/main" id="{AFDE4F4E-16E6-447D-CFBD-D36FA746F97E}"/>
              </a:ext>
            </a:extLst>
          </p:cNvPr>
          <p:cNvSpPr/>
          <p:nvPr/>
        </p:nvSpPr>
        <p:spPr>
          <a:xfrm>
            <a:off x="3848100" y="6555924"/>
            <a:ext cx="2095500" cy="533400"/>
          </a:xfrm>
          <a:prstGeom prst="homePlate">
            <a:avLst>
              <a:gd name="adj" fmla="val 50000"/>
            </a:avLst>
          </a:prstGeom>
          <a:solidFill>
            <a:srgbClr val="9FE19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7/10~</a:t>
            </a:r>
            <a:endParaRPr sz="12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산출물에 따른 개발 로직구현</a:t>
            </a:r>
            <a:endParaRPr sz="11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5" name="Google Shape;240;p29">
            <a:extLst>
              <a:ext uri="{FF2B5EF4-FFF2-40B4-BE49-F238E27FC236}">
                <a16:creationId xmlns:a16="http://schemas.microsoft.com/office/drawing/2014/main" id="{44169006-7930-219C-64AA-5CC61F202A25}"/>
              </a:ext>
            </a:extLst>
          </p:cNvPr>
          <p:cNvSpPr/>
          <p:nvPr/>
        </p:nvSpPr>
        <p:spPr>
          <a:xfrm>
            <a:off x="4191000" y="5908224"/>
            <a:ext cx="2209800" cy="533400"/>
          </a:xfrm>
          <a:prstGeom prst="homePlate">
            <a:avLst>
              <a:gd name="adj" fmla="val 50000"/>
            </a:avLst>
          </a:prstGeom>
          <a:solidFill>
            <a:srgbClr val="9FE19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7/21~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진행 보고 및 중간테스트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6" name="Google Shape;241;p29">
            <a:extLst>
              <a:ext uri="{FF2B5EF4-FFF2-40B4-BE49-F238E27FC236}">
                <a16:creationId xmlns:a16="http://schemas.microsoft.com/office/drawing/2014/main" id="{78CD288E-B22D-F872-DA1C-431C9A0639FA}"/>
              </a:ext>
            </a:extLst>
          </p:cNvPr>
          <p:cNvSpPr/>
          <p:nvPr/>
        </p:nvSpPr>
        <p:spPr>
          <a:xfrm>
            <a:off x="5469455" y="5333281"/>
            <a:ext cx="2362200" cy="533400"/>
          </a:xfrm>
          <a:prstGeom prst="homePlate">
            <a:avLst>
              <a:gd name="adj" fmla="val 50000"/>
            </a:avLst>
          </a:prstGeom>
          <a:solidFill>
            <a:srgbClr val="9CCE9C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8/7  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테스트 및 배포 최종발표준비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7" name="Google Shape;242;p29">
            <a:extLst>
              <a:ext uri="{FF2B5EF4-FFF2-40B4-BE49-F238E27FC236}">
                <a16:creationId xmlns:a16="http://schemas.microsoft.com/office/drawing/2014/main" id="{844A3851-CA95-2749-5CA0-6B7DE06BA8FA}"/>
              </a:ext>
            </a:extLst>
          </p:cNvPr>
          <p:cNvSpPr/>
          <p:nvPr/>
        </p:nvSpPr>
        <p:spPr>
          <a:xfrm>
            <a:off x="7315200" y="6251124"/>
            <a:ext cx="1752599" cy="838200"/>
          </a:xfrm>
          <a:prstGeom prst="roundRect">
            <a:avLst>
              <a:gd name="adj" fmla="val 16667"/>
            </a:avLst>
          </a:prstGeom>
          <a:solidFill>
            <a:srgbClr val="88C49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8/1</a:t>
            </a:r>
            <a:r>
              <a:rPr lang="en-US" altLang="ko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0</a:t>
            </a:r>
            <a:r>
              <a:rPr lang="ko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프로젝트 최종 발표</a:t>
            </a:r>
            <a:endParaRPr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632ADA4-2D8B-8B08-A3CE-04EC9F56169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167" y="1828147"/>
            <a:ext cx="144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5DE91B1-72AF-B3DD-F58C-FAFDCA5F49C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4309" y="1829283"/>
            <a:ext cx="1440000" cy="180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94A02E5-1911-B4D8-5758-9E543420A648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40558" y="1828799"/>
            <a:ext cx="1440000" cy="180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57516EB-79FA-4BCB-03CC-98383D40FEE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71842" y="1817574"/>
            <a:ext cx="1440000" cy="1800000"/>
          </a:xfrm>
          <a:prstGeom prst="rect">
            <a:avLst/>
          </a:prstGeom>
        </p:spPr>
      </p:pic>
      <p:pic>
        <p:nvPicPr>
          <p:cNvPr id="8" name="Google Shape;202;p28">
            <a:extLst>
              <a:ext uri="{FF2B5EF4-FFF2-40B4-BE49-F238E27FC236}">
                <a16:creationId xmlns:a16="http://schemas.microsoft.com/office/drawing/2014/main" id="{E4512307-07F3-1B47-E947-3D78973A2A9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47838" y="3649788"/>
            <a:ext cx="294960" cy="19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 descr="의류, 사람, 인간의 얼굴, 하늘이(가) 표시된 사진&#10;&#10;자동 생성된 설명">
            <a:extLst>
              <a:ext uri="{FF2B5EF4-FFF2-40B4-BE49-F238E27FC236}">
                <a16:creationId xmlns:a16="http://schemas.microsoft.com/office/drawing/2014/main" id="{2F22340C-9351-1281-A5C8-94D9FAAEBC2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616996" y="1817574"/>
            <a:ext cx="144000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48478F-FC59-38F4-5694-24B42A05B30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4002" y="1835715"/>
            <a:ext cx="1440000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33;p29">
            <a:extLst>
              <a:ext uri="{FF2B5EF4-FFF2-40B4-BE49-F238E27FC236}">
                <a16:creationId xmlns:a16="http://schemas.microsoft.com/office/drawing/2014/main" id="{DFAD717C-60F1-913A-C002-2A923DCAF81A}"/>
              </a:ext>
            </a:extLst>
          </p:cNvPr>
          <p:cNvSpPr txBox="1"/>
          <p:nvPr/>
        </p:nvSpPr>
        <p:spPr>
          <a:xfrm>
            <a:off x="1390962" y="-857"/>
            <a:ext cx="6361272" cy="1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100" b="0" i="0" u="none" strike="noStrike" cap="none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총 </a:t>
            </a:r>
            <a:r>
              <a:rPr lang="en-US" altLang="ko-KR" sz="100" b="0" i="0" u="none" strike="noStrike" cap="none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56</a:t>
            </a:r>
            <a:r>
              <a:rPr lang="ko-KR" altLang="en-US" sz="100" b="0" i="0" u="none" strike="noStrike" cap="none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일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7277099" y="3448050"/>
            <a:ext cx="1866900" cy="1695450"/>
          </a:xfrm>
          <a:prstGeom prst="rect">
            <a:avLst/>
          </a:prstGeom>
          <a:solidFill>
            <a:srgbClr val="4DA760">
              <a:alpha val="66666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5372100" y="3448050"/>
            <a:ext cx="1905000" cy="1695450"/>
          </a:xfrm>
          <a:prstGeom prst="rect">
            <a:avLst/>
          </a:prstGeom>
          <a:solidFill>
            <a:srgbClr val="008000">
              <a:alpha val="38823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3581400" y="3448050"/>
            <a:ext cx="1800225" cy="1695450"/>
          </a:xfrm>
          <a:prstGeom prst="rect">
            <a:avLst/>
          </a:prstGeom>
          <a:solidFill>
            <a:srgbClr val="8FDC8F">
              <a:alpha val="85882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1790700" y="3448050"/>
            <a:ext cx="1800225" cy="1695450"/>
          </a:xfrm>
          <a:prstGeom prst="rect">
            <a:avLst/>
          </a:prstGeom>
          <a:solidFill>
            <a:srgbClr val="B5E8B5">
              <a:alpha val="63921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0" y="3448050"/>
            <a:ext cx="1800225" cy="1695450"/>
          </a:xfrm>
          <a:prstGeom prst="rect">
            <a:avLst/>
          </a:prstGeom>
          <a:solidFill>
            <a:srgbClr val="CCEFCC">
              <a:alpha val="43921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cxnSp>
        <p:nvCxnSpPr>
          <p:cNvPr id="213" name="Google Shape;213;p29"/>
          <p:cNvCxnSpPr/>
          <p:nvPr/>
        </p:nvCxnSpPr>
        <p:spPr>
          <a:xfrm>
            <a:off x="-402" y="3457284"/>
            <a:ext cx="9144000" cy="0"/>
          </a:xfrm>
          <a:prstGeom prst="straightConnector1">
            <a:avLst/>
          </a:prstGeom>
          <a:noFill/>
          <a:ln w="50800" cap="rnd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9"/>
          <p:cNvSpPr/>
          <p:nvPr/>
        </p:nvSpPr>
        <p:spPr>
          <a:xfrm>
            <a:off x="838602" y="3359317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grpSp>
        <p:nvGrpSpPr>
          <p:cNvPr id="215" name="Google Shape;215;p29"/>
          <p:cNvGrpSpPr/>
          <p:nvPr/>
        </p:nvGrpSpPr>
        <p:grpSpPr>
          <a:xfrm>
            <a:off x="1905000" y="3958954"/>
            <a:ext cx="1537801" cy="858874"/>
            <a:chOff x="-12" y="-1"/>
            <a:chExt cx="3279217" cy="2290329"/>
          </a:xfrm>
        </p:grpSpPr>
        <p:sp>
          <p:nvSpPr>
            <p:cNvPr id="216" name="Google Shape;216;p29"/>
            <p:cNvSpPr txBox="1"/>
            <p:nvPr/>
          </p:nvSpPr>
          <p:spPr>
            <a:xfrm>
              <a:off x="-12" y="-1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설계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17" name="Google Shape;217;p29"/>
            <p:cNvSpPr txBox="1"/>
            <p:nvPr/>
          </p:nvSpPr>
          <p:spPr>
            <a:xfrm>
              <a:off x="-6" y="1026393"/>
              <a:ext cx="3279211" cy="126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산출물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작성 및 보고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grpSp>
        <p:nvGrpSpPr>
          <p:cNvPr id="218" name="Google Shape;218;p29"/>
          <p:cNvGrpSpPr/>
          <p:nvPr/>
        </p:nvGrpSpPr>
        <p:grpSpPr>
          <a:xfrm>
            <a:off x="266700" y="3958954"/>
            <a:ext cx="1229704" cy="619585"/>
            <a:chOff x="0" y="0"/>
            <a:chExt cx="3279211" cy="1652226"/>
          </a:xfrm>
        </p:grpSpPr>
        <p:sp>
          <p:nvSpPr>
            <p:cNvPr id="219" name="Google Shape;219;p29"/>
            <p:cNvSpPr txBox="1"/>
            <p:nvPr/>
          </p:nvSpPr>
          <p:spPr>
            <a:xfrm>
              <a:off x="0" y="0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주제선정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20" name="Google Shape;220;p29"/>
            <p:cNvSpPr txBox="1"/>
            <p:nvPr/>
          </p:nvSpPr>
          <p:spPr>
            <a:xfrm>
              <a:off x="0" y="1020258"/>
              <a:ext cx="3279211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프로젝트팀구성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grpSp>
        <p:nvGrpSpPr>
          <p:cNvPr id="221" name="Google Shape;221;p29"/>
          <p:cNvGrpSpPr/>
          <p:nvPr/>
        </p:nvGrpSpPr>
        <p:grpSpPr>
          <a:xfrm>
            <a:off x="3886200" y="3958955"/>
            <a:ext cx="1229704" cy="858873"/>
            <a:chOff x="0" y="2"/>
            <a:chExt cx="3279211" cy="2290327"/>
          </a:xfrm>
        </p:grpSpPr>
        <p:sp>
          <p:nvSpPr>
            <p:cNvPr id="222" name="Google Shape;222;p29"/>
            <p:cNvSpPr txBox="1"/>
            <p:nvPr/>
          </p:nvSpPr>
          <p:spPr>
            <a:xfrm>
              <a:off x="0" y="2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구현기간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23" name="Google Shape;223;p29"/>
            <p:cNvSpPr txBox="1"/>
            <p:nvPr/>
          </p:nvSpPr>
          <p:spPr>
            <a:xfrm>
              <a:off x="0" y="1026394"/>
              <a:ext cx="3279211" cy="126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산출물에 따른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개발 로직 구현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sp>
        <p:nvSpPr>
          <p:cNvPr id="224" name="Google Shape;224;p29"/>
          <p:cNvSpPr txBox="1"/>
          <p:nvPr/>
        </p:nvSpPr>
        <p:spPr>
          <a:xfrm>
            <a:off x="5562600" y="3963717"/>
            <a:ext cx="1534487" cy="2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테스트 및 배포</a:t>
            </a:r>
            <a:endParaRPr sz="18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754746" y="4348615"/>
            <a:ext cx="1229703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최종 테스트</a:t>
            </a:r>
            <a:endParaRPr sz="14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및 배포</a:t>
            </a:r>
            <a:endParaRPr sz="14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grpSp>
        <p:nvGrpSpPr>
          <p:cNvPr id="226" name="Google Shape;226;p29"/>
          <p:cNvGrpSpPr/>
          <p:nvPr/>
        </p:nvGrpSpPr>
        <p:grpSpPr>
          <a:xfrm>
            <a:off x="7581901" y="3958951"/>
            <a:ext cx="1229703" cy="861761"/>
            <a:chOff x="3" y="-9"/>
            <a:chExt cx="3279208" cy="2298031"/>
          </a:xfrm>
        </p:grpSpPr>
        <p:sp>
          <p:nvSpPr>
            <p:cNvPr id="227" name="Google Shape;227;p29"/>
            <p:cNvSpPr txBox="1"/>
            <p:nvPr/>
          </p:nvSpPr>
          <p:spPr>
            <a:xfrm>
              <a:off x="3" y="-9"/>
              <a:ext cx="3279208" cy="812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최종발표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28" name="Google Shape;228;p29"/>
            <p:cNvSpPr txBox="1"/>
            <p:nvPr/>
          </p:nvSpPr>
          <p:spPr>
            <a:xfrm>
              <a:off x="3" y="1034085"/>
              <a:ext cx="3279208" cy="126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프로젝트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최종 발표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sp>
        <p:nvSpPr>
          <p:cNvPr id="229" name="Google Shape;229;p29"/>
          <p:cNvSpPr/>
          <p:nvPr/>
        </p:nvSpPr>
        <p:spPr>
          <a:xfrm>
            <a:off x="2631704" y="33718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4420002" y="33718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6259279" y="33718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8088079" y="33718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1563528" y="200025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계획 수립</a:t>
            </a:r>
            <a:endParaRPr sz="50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>
            <a:off x="495300" y="2076450"/>
            <a:ext cx="2362200" cy="533400"/>
          </a:xfrm>
          <a:prstGeom prst="homePlate">
            <a:avLst>
              <a:gd name="adj" fmla="val 50000"/>
            </a:avLst>
          </a:prstGeom>
          <a:solidFill>
            <a:srgbClr val="E9F8E9">
              <a:alpha val="68627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~6/23 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프로젝트 수행계획서 제출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1181100" y="1428750"/>
            <a:ext cx="2171700" cy="533400"/>
          </a:xfrm>
          <a:prstGeom prst="homePlate">
            <a:avLst>
              <a:gd name="adj" fmla="val 50000"/>
            </a:avLst>
          </a:prstGeom>
          <a:solidFill>
            <a:srgbClr val="E9F8E9">
              <a:alpha val="68627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7/4~    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 작성 및 보고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76200" y="2724150"/>
            <a:ext cx="1714500" cy="533400"/>
          </a:xfrm>
          <a:prstGeom prst="homePlate">
            <a:avLst>
              <a:gd name="adj" fmla="val 50000"/>
            </a:avLst>
          </a:prstGeom>
          <a:solidFill>
            <a:srgbClr val="E9F8E9">
              <a:alpha val="68627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6/16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프로젝트 팀구성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1981200" y="2724150"/>
            <a:ext cx="1714500" cy="533400"/>
          </a:xfrm>
          <a:prstGeom prst="homePlate">
            <a:avLst>
              <a:gd name="adj" fmla="val 50000"/>
            </a:avLst>
          </a:prstGeom>
          <a:solidFill>
            <a:srgbClr val="D0F0D0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7/7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프로젝트 착수발표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3848100" y="2724150"/>
            <a:ext cx="2095500" cy="533400"/>
          </a:xfrm>
          <a:prstGeom prst="homePlate">
            <a:avLst>
              <a:gd name="adj" fmla="val 50000"/>
            </a:avLst>
          </a:prstGeom>
          <a:solidFill>
            <a:srgbClr val="9FE19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7/10~</a:t>
            </a:r>
            <a:endParaRPr sz="12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산출물에 따른 개발 로직구현</a:t>
            </a:r>
            <a:endParaRPr sz="11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4191000" y="2076450"/>
            <a:ext cx="2209800" cy="533400"/>
          </a:xfrm>
          <a:prstGeom prst="homePlate">
            <a:avLst>
              <a:gd name="adj" fmla="val 50000"/>
            </a:avLst>
          </a:prstGeom>
          <a:solidFill>
            <a:srgbClr val="9FE19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7/21~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진행 보고 및 중간테스트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5486400" y="1428750"/>
            <a:ext cx="2362200" cy="533400"/>
          </a:xfrm>
          <a:prstGeom prst="homePlate">
            <a:avLst>
              <a:gd name="adj" fmla="val 50000"/>
            </a:avLst>
          </a:prstGeom>
          <a:solidFill>
            <a:srgbClr val="9CCE9C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8/7  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테스트 및 배포 최종발표준비</a:t>
            </a:r>
            <a:endParaRPr sz="1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7315200" y="2419350"/>
            <a:ext cx="1752599" cy="838200"/>
          </a:xfrm>
          <a:prstGeom prst="roundRect">
            <a:avLst>
              <a:gd name="adj" fmla="val 16667"/>
            </a:avLst>
          </a:prstGeom>
          <a:solidFill>
            <a:srgbClr val="88C49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8/1</a:t>
            </a:r>
            <a:r>
              <a:rPr lang="en-US" altLang="ko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0</a:t>
            </a:r>
            <a:r>
              <a:rPr lang="ko" sz="16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프로젝트 최종 발표</a:t>
            </a:r>
            <a:endParaRPr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8373D60-7B4A-E9E3-2345-936CC3897B6D}"/>
              </a:ext>
            </a:extLst>
          </p:cNvPr>
          <p:cNvCxnSpPr>
            <a:cxnSpLocks/>
          </p:cNvCxnSpPr>
          <p:nvPr/>
        </p:nvCxnSpPr>
        <p:spPr>
          <a:xfrm>
            <a:off x="-835327" y="2543720"/>
            <a:ext cx="5400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679A-23CE-E203-65B1-290DD5DA9117}"/>
              </a:ext>
            </a:extLst>
          </p:cNvPr>
          <p:cNvSpPr txBox="1"/>
          <p:nvPr/>
        </p:nvSpPr>
        <p:spPr>
          <a:xfrm>
            <a:off x="11547170" y="2362715"/>
            <a:ext cx="1140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35</a:t>
            </a:r>
            <a:r>
              <a:rPr lang="ko-KR" altLang="en-US" sz="20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306D75-DE12-C7F4-51ED-10AFD62404FF}"/>
              </a:ext>
            </a:extLst>
          </p:cNvPr>
          <p:cNvCxnSpPr>
            <a:cxnSpLocks/>
          </p:cNvCxnSpPr>
          <p:nvPr/>
        </p:nvCxnSpPr>
        <p:spPr>
          <a:xfrm flipH="1">
            <a:off x="9407743" y="2543720"/>
            <a:ext cx="23049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95DF02-6C49-EC9C-7314-F2F1E34234F0}"/>
              </a:ext>
            </a:extLst>
          </p:cNvPr>
          <p:cNvCxnSpPr>
            <a:cxnSpLocks/>
          </p:cNvCxnSpPr>
          <p:nvPr/>
        </p:nvCxnSpPr>
        <p:spPr>
          <a:xfrm>
            <a:off x="12540420" y="2553245"/>
            <a:ext cx="2238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CD8DE2-4AE7-5A28-FB46-296A258FCC48}"/>
              </a:ext>
            </a:extLst>
          </p:cNvPr>
          <p:cNvSpPr txBox="1"/>
          <p:nvPr/>
        </p:nvSpPr>
        <p:spPr>
          <a:xfrm>
            <a:off x="-1748293" y="2352385"/>
            <a:ext cx="1140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r>
              <a:rPr lang="ko-KR" altLang="en-US" sz="2000" b="0" i="0" u="none" strike="noStrike" cap="none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일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62AEBB3-0D8E-FE5A-B1D9-C2C9EA91D42D}"/>
              </a:ext>
            </a:extLst>
          </p:cNvPr>
          <p:cNvCxnSpPr>
            <a:cxnSpLocks/>
          </p:cNvCxnSpPr>
          <p:nvPr/>
        </p:nvCxnSpPr>
        <p:spPr>
          <a:xfrm flipH="1">
            <a:off x="-2115460" y="2533390"/>
            <a:ext cx="595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/>
        </p:nvSpPr>
        <p:spPr>
          <a:xfrm>
            <a:off x="7277099" y="2266950"/>
            <a:ext cx="1866900" cy="1695450"/>
          </a:xfrm>
          <a:prstGeom prst="rect">
            <a:avLst/>
          </a:prstGeom>
          <a:solidFill>
            <a:srgbClr val="4DA760">
              <a:alpha val="66666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5372100" y="2266950"/>
            <a:ext cx="1905000" cy="1695450"/>
          </a:xfrm>
          <a:prstGeom prst="rect">
            <a:avLst/>
          </a:prstGeom>
          <a:solidFill>
            <a:srgbClr val="008000">
              <a:alpha val="38823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3581400" y="2266950"/>
            <a:ext cx="1800225" cy="1695450"/>
          </a:xfrm>
          <a:prstGeom prst="rect">
            <a:avLst/>
          </a:prstGeom>
          <a:solidFill>
            <a:srgbClr val="8FDC8F">
              <a:alpha val="85882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1790700" y="2266950"/>
            <a:ext cx="1800225" cy="1695450"/>
          </a:xfrm>
          <a:prstGeom prst="rect">
            <a:avLst/>
          </a:prstGeom>
          <a:solidFill>
            <a:srgbClr val="B5E8B5">
              <a:alpha val="63921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0" y="2266950"/>
            <a:ext cx="1800225" cy="1695450"/>
          </a:xfrm>
          <a:prstGeom prst="rect">
            <a:avLst/>
          </a:prstGeom>
          <a:solidFill>
            <a:srgbClr val="CCEFCC">
              <a:alpha val="43921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cxnSp>
        <p:nvCxnSpPr>
          <p:cNvPr id="213" name="Google Shape;213;p29"/>
          <p:cNvCxnSpPr/>
          <p:nvPr/>
        </p:nvCxnSpPr>
        <p:spPr>
          <a:xfrm>
            <a:off x="-402" y="2276184"/>
            <a:ext cx="9144000" cy="0"/>
          </a:xfrm>
          <a:prstGeom prst="straightConnector1">
            <a:avLst/>
          </a:prstGeom>
          <a:noFill/>
          <a:ln w="50800" cap="rnd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9"/>
          <p:cNvSpPr/>
          <p:nvPr/>
        </p:nvSpPr>
        <p:spPr>
          <a:xfrm>
            <a:off x="838602" y="2178217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grpSp>
        <p:nvGrpSpPr>
          <p:cNvPr id="215" name="Google Shape;215;p29"/>
          <p:cNvGrpSpPr/>
          <p:nvPr/>
        </p:nvGrpSpPr>
        <p:grpSpPr>
          <a:xfrm>
            <a:off x="1905000" y="2777854"/>
            <a:ext cx="1537801" cy="858874"/>
            <a:chOff x="-12" y="-1"/>
            <a:chExt cx="3279217" cy="2290329"/>
          </a:xfrm>
        </p:grpSpPr>
        <p:sp>
          <p:nvSpPr>
            <p:cNvPr id="216" name="Google Shape;216;p29"/>
            <p:cNvSpPr txBox="1"/>
            <p:nvPr/>
          </p:nvSpPr>
          <p:spPr>
            <a:xfrm>
              <a:off x="-12" y="-1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설계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17" name="Google Shape;217;p29"/>
            <p:cNvSpPr txBox="1"/>
            <p:nvPr/>
          </p:nvSpPr>
          <p:spPr>
            <a:xfrm>
              <a:off x="-6" y="1026393"/>
              <a:ext cx="3279211" cy="126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산출물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작성 및 보고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grpSp>
        <p:nvGrpSpPr>
          <p:cNvPr id="218" name="Google Shape;218;p29"/>
          <p:cNvGrpSpPr/>
          <p:nvPr/>
        </p:nvGrpSpPr>
        <p:grpSpPr>
          <a:xfrm>
            <a:off x="266700" y="2777854"/>
            <a:ext cx="1229704" cy="619585"/>
            <a:chOff x="0" y="0"/>
            <a:chExt cx="3279211" cy="1652226"/>
          </a:xfrm>
        </p:grpSpPr>
        <p:sp>
          <p:nvSpPr>
            <p:cNvPr id="219" name="Google Shape;219;p29"/>
            <p:cNvSpPr txBox="1"/>
            <p:nvPr/>
          </p:nvSpPr>
          <p:spPr>
            <a:xfrm>
              <a:off x="0" y="0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주제선정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20" name="Google Shape;220;p29"/>
            <p:cNvSpPr txBox="1"/>
            <p:nvPr/>
          </p:nvSpPr>
          <p:spPr>
            <a:xfrm>
              <a:off x="0" y="1020258"/>
              <a:ext cx="3279211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프로젝트팀구성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grpSp>
        <p:nvGrpSpPr>
          <p:cNvPr id="221" name="Google Shape;221;p29"/>
          <p:cNvGrpSpPr/>
          <p:nvPr/>
        </p:nvGrpSpPr>
        <p:grpSpPr>
          <a:xfrm>
            <a:off x="3886200" y="2777855"/>
            <a:ext cx="1229704" cy="858873"/>
            <a:chOff x="0" y="2"/>
            <a:chExt cx="3279211" cy="2290327"/>
          </a:xfrm>
        </p:grpSpPr>
        <p:sp>
          <p:nvSpPr>
            <p:cNvPr id="222" name="Google Shape;222;p29"/>
            <p:cNvSpPr txBox="1"/>
            <p:nvPr/>
          </p:nvSpPr>
          <p:spPr>
            <a:xfrm>
              <a:off x="0" y="2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구현기간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23" name="Google Shape;223;p29"/>
            <p:cNvSpPr txBox="1"/>
            <p:nvPr/>
          </p:nvSpPr>
          <p:spPr>
            <a:xfrm>
              <a:off x="0" y="1026394"/>
              <a:ext cx="3279211" cy="126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산출물에 따른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개발 로직 구현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sp>
        <p:nvSpPr>
          <p:cNvPr id="224" name="Google Shape;224;p29"/>
          <p:cNvSpPr txBox="1"/>
          <p:nvPr/>
        </p:nvSpPr>
        <p:spPr>
          <a:xfrm>
            <a:off x="5562600" y="2782617"/>
            <a:ext cx="1534487" cy="2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테스트 및 배포</a:t>
            </a:r>
            <a:endParaRPr sz="18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754746" y="3167515"/>
            <a:ext cx="1229703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최종 테스트</a:t>
            </a:r>
            <a:endParaRPr sz="14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및 배포</a:t>
            </a:r>
            <a:endParaRPr sz="14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grpSp>
        <p:nvGrpSpPr>
          <p:cNvPr id="226" name="Google Shape;226;p29"/>
          <p:cNvGrpSpPr/>
          <p:nvPr/>
        </p:nvGrpSpPr>
        <p:grpSpPr>
          <a:xfrm>
            <a:off x="7581901" y="2777851"/>
            <a:ext cx="1229703" cy="861761"/>
            <a:chOff x="3" y="-9"/>
            <a:chExt cx="3279208" cy="2298031"/>
          </a:xfrm>
        </p:grpSpPr>
        <p:sp>
          <p:nvSpPr>
            <p:cNvPr id="227" name="Google Shape;227;p29"/>
            <p:cNvSpPr txBox="1"/>
            <p:nvPr/>
          </p:nvSpPr>
          <p:spPr>
            <a:xfrm>
              <a:off x="3" y="-9"/>
              <a:ext cx="3279208" cy="812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최종발표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28" name="Google Shape;228;p29"/>
            <p:cNvSpPr txBox="1"/>
            <p:nvPr/>
          </p:nvSpPr>
          <p:spPr>
            <a:xfrm>
              <a:off x="3" y="1034085"/>
              <a:ext cx="3279208" cy="126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프로젝트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최종 발표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sp>
        <p:nvSpPr>
          <p:cNvPr id="229" name="Google Shape;229;p29"/>
          <p:cNvSpPr/>
          <p:nvPr/>
        </p:nvSpPr>
        <p:spPr>
          <a:xfrm>
            <a:off x="2631704" y="21907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4420002" y="21907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6259279" y="21907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8088079" y="21907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1009F50-E796-543F-3663-A7C2D71165F9}"/>
              </a:ext>
            </a:extLst>
          </p:cNvPr>
          <p:cNvCxnSpPr>
            <a:cxnSpLocks/>
          </p:cNvCxnSpPr>
          <p:nvPr/>
        </p:nvCxnSpPr>
        <p:spPr>
          <a:xfrm>
            <a:off x="2181225" y="2543720"/>
            <a:ext cx="5400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C3669F-89A8-E293-5FFE-45F9FC1A5D8C}"/>
              </a:ext>
            </a:extLst>
          </p:cNvPr>
          <p:cNvSpPr txBox="1"/>
          <p:nvPr/>
        </p:nvSpPr>
        <p:spPr>
          <a:xfrm>
            <a:off x="4950350" y="2362715"/>
            <a:ext cx="1140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35</a:t>
            </a:r>
            <a:r>
              <a:rPr lang="ko-KR" altLang="en-US" sz="20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E5B7572-2799-4841-9A20-9D7C430205B2}"/>
              </a:ext>
            </a:extLst>
          </p:cNvPr>
          <p:cNvCxnSpPr>
            <a:cxnSpLocks/>
          </p:cNvCxnSpPr>
          <p:nvPr/>
        </p:nvCxnSpPr>
        <p:spPr>
          <a:xfrm flipH="1">
            <a:off x="2810923" y="2543720"/>
            <a:ext cx="23049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9EF4708-6984-9C49-CD15-E8FB3720468D}"/>
              </a:ext>
            </a:extLst>
          </p:cNvPr>
          <p:cNvCxnSpPr>
            <a:cxnSpLocks/>
          </p:cNvCxnSpPr>
          <p:nvPr/>
        </p:nvCxnSpPr>
        <p:spPr>
          <a:xfrm>
            <a:off x="5943600" y="2553245"/>
            <a:ext cx="2238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DA08BD-8902-D634-CA3A-722D7B983BD8}"/>
              </a:ext>
            </a:extLst>
          </p:cNvPr>
          <p:cNvSpPr txBox="1"/>
          <p:nvPr/>
        </p:nvSpPr>
        <p:spPr>
          <a:xfrm>
            <a:off x="1268259" y="2352385"/>
            <a:ext cx="1140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r>
              <a:rPr lang="ko-KR" altLang="en-US" sz="2000" b="0" i="0" u="none" strike="noStrike" cap="none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일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9511110-1A87-8CBC-E79D-3EC738B1211A}"/>
              </a:ext>
            </a:extLst>
          </p:cNvPr>
          <p:cNvCxnSpPr>
            <a:cxnSpLocks/>
          </p:cNvCxnSpPr>
          <p:nvPr/>
        </p:nvCxnSpPr>
        <p:spPr>
          <a:xfrm flipH="1">
            <a:off x="901092" y="2533390"/>
            <a:ext cx="595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33;p29">
            <a:extLst>
              <a:ext uri="{FF2B5EF4-FFF2-40B4-BE49-F238E27FC236}">
                <a16:creationId xmlns:a16="http://schemas.microsoft.com/office/drawing/2014/main" id="{5C76CEDA-9D20-3C57-2E24-0331392354CA}"/>
              </a:ext>
            </a:extLst>
          </p:cNvPr>
          <p:cNvSpPr txBox="1"/>
          <p:nvPr/>
        </p:nvSpPr>
        <p:spPr>
          <a:xfrm>
            <a:off x="1390962" y="1000628"/>
            <a:ext cx="636127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54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총 </a:t>
            </a:r>
            <a:r>
              <a:rPr lang="en-US" altLang="ko-KR" sz="54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56</a:t>
            </a:r>
            <a:r>
              <a:rPr lang="ko-KR" altLang="en-US" sz="54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일</a:t>
            </a:r>
            <a:endParaRPr lang="ko-KR" altLang="en-US" sz="5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CBC6F14-5945-7091-267F-12549968B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0204" y="-1528412"/>
            <a:ext cx="2119853" cy="115755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1AEE35C-EAAE-BFCA-BF2C-B9BD8D32D4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75188" y="605603"/>
            <a:ext cx="1013872" cy="101387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3DD23AD-8B74-5985-4D49-B3CB99B300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85308" y="2875074"/>
            <a:ext cx="749529" cy="10588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00F6563-5777-B23F-4439-319C03201A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42053" y="5599914"/>
            <a:ext cx="1170985" cy="117098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04546C9-FB56-D212-F816-A13222371A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2198002" y="-1309835"/>
            <a:ext cx="1884201" cy="130983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9150AE4-7E71-37E3-0CF2-D2454669FA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-2579721" y="1619475"/>
            <a:ext cx="1583212" cy="118588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72C11A3-1DEA-B50B-20A3-197EF24C18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2070928" y="5143500"/>
            <a:ext cx="1630052" cy="91282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3FF43E5-C04E-B660-9895-F4B2E12245B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89674" y="-1435609"/>
            <a:ext cx="2383901" cy="103465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BE12DE3-767C-7D35-FCD7-0547E72129A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94187" y="-1734190"/>
            <a:ext cx="1774076" cy="84870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35C30ED-FAD7-AAAA-3E41-145B0DE48F7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329579" y="5726051"/>
            <a:ext cx="1242019" cy="10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/>
        </p:nvSpPr>
        <p:spPr>
          <a:xfrm>
            <a:off x="3420797" y="209550"/>
            <a:ext cx="2354004" cy="7334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b="1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기술 스택</a:t>
            </a:r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0CEDE5-ED7E-1C5C-1AE1-CE74E71D1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5070" y="1113789"/>
            <a:ext cx="2119853" cy="11575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EA406-099C-8F94-39BA-DADC628E3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43088" y="2387949"/>
            <a:ext cx="1013872" cy="1013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E67F56-D661-9E2E-1A3E-83C4EB6F88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96908" y="2271341"/>
            <a:ext cx="749529" cy="10588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84ED63-67DD-80A4-CCAC-96DC1F16BC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53911" y="3399366"/>
            <a:ext cx="1170985" cy="1170985"/>
          </a:xfrm>
          <a:prstGeom prst="rect">
            <a:avLst/>
          </a:prstGeom>
        </p:spPr>
      </p:pic>
      <p:sp>
        <p:nvSpPr>
          <p:cNvPr id="11" name="Google Shape;253;p30">
            <a:extLst>
              <a:ext uri="{FF2B5EF4-FFF2-40B4-BE49-F238E27FC236}">
                <a16:creationId xmlns:a16="http://schemas.microsoft.com/office/drawing/2014/main" id="{25360F2B-ED78-01CB-911C-8433ED7F35C2}"/>
              </a:ext>
            </a:extLst>
          </p:cNvPr>
          <p:cNvSpPr/>
          <p:nvPr/>
        </p:nvSpPr>
        <p:spPr>
          <a:xfrm>
            <a:off x="1406049" y="1341084"/>
            <a:ext cx="114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7F2D84-2686-6B78-8F2F-A1555A6E7E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9698" y="1186631"/>
            <a:ext cx="1884201" cy="13098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A03291-F602-7B88-391A-207972A95E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56483" y="2691972"/>
            <a:ext cx="1583212" cy="1185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2DBC6D-AE29-54CF-654F-5D2F86CC6F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38832" y="3989418"/>
            <a:ext cx="1630052" cy="9128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CB09DA-A2A0-4399-3D6C-1EFBDD3D08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282534" y="1198209"/>
            <a:ext cx="2383901" cy="10346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DB62C9-110F-9555-BE49-4CD1B2C308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626725" y="2417716"/>
            <a:ext cx="1774076" cy="8487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E59C9E-99C1-54EB-620C-6BE4658FBCF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055589" y="3590062"/>
            <a:ext cx="1242019" cy="1072653"/>
          </a:xfrm>
          <a:prstGeom prst="rect">
            <a:avLst/>
          </a:prstGeom>
        </p:spPr>
      </p:pic>
      <p:sp>
        <p:nvSpPr>
          <p:cNvPr id="19" name="Google Shape;208;p29">
            <a:extLst>
              <a:ext uri="{FF2B5EF4-FFF2-40B4-BE49-F238E27FC236}">
                <a16:creationId xmlns:a16="http://schemas.microsoft.com/office/drawing/2014/main" id="{F44E439F-154E-A19E-D721-40B3CE00E66D}"/>
              </a:ext>
            </a:extLst>
          </p:cNvPr>
          <p:cNvSpPr/>
          <p:nvPr/>
        </p:nvSpPr>
        <p:spPr>
          <a:xfrm>
            <a:off x="-2286001" y="2266950"/>
            <a:ext cx="1866900" cy="1695450"/>
          </a:xfrm>
          <a:prstGeom prst="rect">
            <a:avLst/>
          </a:prstGeom>
          <a:solidFill>
            <a:srgbClr val="4DA760">
              <a:alpha val="66666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0" name="Google Shape;209;p29">
            <a:extLst>
              <a:ext uri="{FF2B5EF4-FFF2-40B4-BE49-F238E27FC236}">
                <a16:creationId xmlns:a16="http://schemas.microsoft.com/office/drawing/2014/main" id="{371A9691-F35B-CA30-680D-F057DA8E0D09}"/>
              </a:ext>
            </a:extLst>
          </p:cNvPr>
          <p:cNvSpPr/>
          <p:nvPr/>
        </p:nvSpPr>
        <p:spPr>
          <a:xfrm>
            <a:off x="-4191000" y="2266950"/>
            <a:ext cx="1905000" cy="1695450"/>
          </a:xfrm>
          <a:prstGeom prst="rect">
            <a:avLst/>
          </a:prstGeom>
          <a:solidFill>
            <a:srgbClr val="008000">
              <a:alpha val="38823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1" name="Google Shape;210;p29">
            <a:extLst>
              <a:ext uri="{FF2B5EF4-FFF2-40B4-BE49-F238E27FC236}">
                <a16:creationId xmlns:a16="http://schemas.microsoft.com/office/drawing/2014/main" id="{45FF0093-EEB6-545B-8FC6-8708F77A9F58}"/>
              </a:ext>
            </a:extLst>
          </p:cNvPr>
          <p:cNvSpPr/>
          <p:nvPr/>
        </p:nvSpPr>
        <p:spPr>
          <a:xfrm>
            <a:off x="-5981700" y="2266950"/>
            <a:ext cx="1800225" cy="1695450"/>
          </a:xfrm>
          <a:prstGeom prst="rect">
            <a:avLst/>
          </a:prstGeom>
          <a:solidFill>
            <a:srgbClr val="8FDC8F">
              <a:alpha val="85882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2" name="Google Shape;211;p29">
            <a:extLst>
              <a:ext uri="{FF2B5EF4-FFF2-40B4-BE49-F238E27FC236}">
                <a16:creationId xmlns:a16="http://schemas.microsoft.com/office/drawing/2014/main" id="{8EF502E9-7657-80C5-90F0-987553AF700A}"/>
              </a:ext>
            </a:extLst>
          </p:cNvPr>
          <p:cNvSpPr/>
          <p:nvPr/>
        </p:nvSpPr>
        <p:spPr>
          <a:xfrm>
            <a:off x="-7772400" y="2266950"/>
            <a:ext cx="1800225" cy="1695450"/>
          </a:xfrm>
          <a:prstGeom prst="rect">
            <a:avLst/>
          </a:prstGeom>
          <a:solidFill>
            <a:srgbClr val="B5E8B5">
              <a:alpha val="63921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3" name="Google Shape;212;p29">
            <a:extLst>
              <a:ext uri="{FF2B5EF4-FFF2-40B4-BE49-F238E27FC236}">
                <a16:creationId xmlns:a16="http://schemas.microsoft.com/office/drawing/2014/main" id="{ADDABF3D-4C79-1435-EBCD-A4652CC62A34}"/>
              </a:ext>
            </a:extLst>
          </p:cNvPr>
          <p:cNvSpPr/>
          <p:nvPr/>
        </p:nvSpPr>
        <p:spPr>
          <a:xfrm>
            <a:off x="-9563100" y="2266950"/>
            <a:ext cx="1800225" cy="1695450"/>
          </a:xfrm>
          <a:prstGeom prst="rect">
            <a:avLst/>
          </a:prstGeom>
          <a:solidFill>
            <a:srgbClr val="CCEFCC">
              <a:alpha val="43921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cxnSp>
        <p:nvCxnSpPr>
          <p:cNvPr id="24" name="Google Shape;213;p29">
            <a:extLst>
              <a:ext uri="{FF2B5EF4-FFF2-40B4-BE49-F238E27FC236}">
                <a16:creationId xmlns:a16="http://schemas.microsoft.com/office/drawing/2014/main" id="{C5A31B4B-A09D-5F08-F269-A161711D6988}"/>
              </a:ext>
            </a:extLst>
          </p:cNvPr>
          <p:cNvCxnSpPr/>
          <p:nvPr/>
        </p:nvCxnSpPr>
        <p:spPr>
          <a:xfrm>
            <a:off x="-9563502" y="2276184"/>
            <a:ext cx="9144000" cy="0"/>
          </a:xfrm>
          <a:prstGeom prst="straightConnector1">
            <a:avLst/>
          </a:prstGeom>
          <a:noFill/>
          <a:ln w="50800" cap="rnd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14;p29">
            <a:extLst>
              <a:ext uri="{FF2B5EF4-FFF2-40B4-BE49-F238E27FC236}">
                <a16:creationId xmlns:a16="http://schemas.microsoft.com/office/drawing/2014/main" id="{A26AFB1B-CD1E-98BB-C6A5-7B7D123F076D}"/>
              </a:ext>
            </a:extLst>
          </p:cNvPr>
          <p:cNvSpPr/>
          <p:nvPr/>
        </p:nvSpPr>
        <p:spPr>
          <a:xfrm>
            <a:off x="-8724498" y="2178217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grpSp>
        <p:nvGrpSpPr>
          <p:cNvPr id="26" name="Google Shape;215;p29">
            <a:extLst>
              <a:ext uri="{FF2B5EF4-FFF2-40B4-BE49-F238E27FC236}">
                <a16:creationId xmlns:a16="http://schemas.microsoft.com/office/drawing/2014/main" id="{1D8DB301-BFC0-7310-FED3-565A20B758CA}"/>
              </a:ext>
            </a:extLst>
          </p:cNvPr>
          <p:cNvGrpSpPr/>
          <p:nvPr/>
        </p:nvGrpSpPr>
        <p:grpSpPr>
          <a:xfrm>
            <a:off x="-7658100" y="2777854"/>
            <a:ext cx="1537801" cy="858874"/>
            <a:chOff x="-12" y="-1"/>
            <a:chExt cx="3279217" cy="2290329"/>
          </a:xfrm>
        </p:grpSpPr>
        <p:sp>
          <p:nvSpPr>
            <p:cNvPr id="27" name="Google Shape;216;p29">
              <a:extLst>
                <a:ext uri="{FF2B5EF4-FFF2-40B4-BE49-F238E27FC236}">
                  <a16:creationId xmlns:a16="http://schemas.microsoft.com/office/drawing/2014/main" id="{A15CC2C4-0C54-4A58-BCCF-7BC209B46925}"/>
                </a:ext>
              </a:extLst>
            </p:cNvPr>
            <p:cNvSpPr txBox="1"/>
            <p:nvPr/>
          </p:nvSpPr>
          <p:spPr>
            <a:xfrm>
              <a:off x="-12" y="-1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설계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28" name="Google Shape;217;p29">
              <a:extLst>
                <a:ext uri="{FF2B5EF4-FFF2-40B4-BE49-F238E27FC236}">
                  <a16:creationId xmlns:a16="http://schemas.microsoft.com/office/drawing/2014/main" id="{5579779A-89B7-DD46-05D8-431A567D62AB}"/>
                </a:ext>
              </a:extLst>
            </p:cNvPr>
            <p:cNvSpPr txBox="1"/>
            <p:nvPr/>
          </p:nvSpPr>
          <p:spPr>
            <a:xfrm>
              <a:off x="-6" y="1026393"/>
              <a:ext cx="3279211" cy="126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산출물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작성 및 보고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grpSp>
        <p:nvGrpSpPr>
          <p:cNvPr id="29" name="Google Shape;218;p29">
            <a:extLst>
              <a:ext uri="{FF2B5EF4-FFF2-40B4-BE49-F238E27FC236}">
                <a16:creationId xmlns:a16="http://schemas.microsoft.com/office/drawing/2014/main" id="{126585DC-D4FB-6D17-4484-5DBBC974F3B1}"/>
              </a:ext>
            </a:extLst>
          </p:cNvPr>
          <p:cNvGrpSpPr/>
          <p:nvPr/>
        </p:nvGrpSpPr>
        <p:grpSpPr>
          <a:xfrm>
            <a:off x="-9296400" y="2777854"/>
            <a:ext cx="1229704" cy="619585"/>
            <a:chOff x="0" y="0"/>
            <a:chExt cx="3279211" cy="1652226"/>
          </a:xfrm>
        </p:grpSpPr>
        <p:sp>
          <p:nvSpPr>
            <p:cNvPr id="30" name="Google Shape;219;p29">
              <a:extLst>
                <a:ext uri="{FF2B5EF4-FFF2-40B4-BE49-F238E27FC236}">
                  <a16:creationId xmlns:a16="http://schemas.microsoft.com/office/drawing/2014/main" id="{CFA62C37-2476-DB9F-AFDB-C2E3EA9438CB}"/>
                </a:ext>
              </a:extLst>
            </p:cNvPr>
            <p:cNvSpPr txBox="1"/>
            <p:nvPr/>
          </p:nvSpPr>
          <p:spPr>
            <a:xfrm>
              <a:off x="0" y="0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주제선정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31" name="Google Shape;220;p29">
              <a:extLst>
                <a:ext uri="{FF2B5EF4-FFF2-40B4-BE49-F238E27FC236}">
                  <a16:creationId xmlns:a16="http://schemas.microsoft.com/office/drawing/2014/main" id="{0949BA87-4847-383E-A0BB-9F844B114CAA}"/>
                </a:ext>
              </a:extLst>
            </p:cNvPr>
            <p:cNvSpPr txBox="1"/>
            <p:nvPr/>
          </p:nvSpPr>
          <p:spPr>
            <a:xfrm>
              <a:off x="0" y="1020258"/>
              <a:ext cx="3279211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프로젝트팀구성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grpSp>
        <p:nvGrpSpPr>
          <p:cNvPr id="32" name="Google Shape;221;p29">
            <a:extLst>
              <a:ext uri="{FF2B5EF4-FFF2-40B4-BE49-F238E27FC236}">
                <a16:creationId xmlns:a16="http://schemas.microsoft.com/office/drawing/2014/main" id="{BDBD525D-8E9D-39B8-3516-61E88C1A13FC}"/>
              </a:ext>
            </a:extLst>
          </p:cNvPr>
          <p:cNvGrpSpPr/>
          <p:nvPr/>
        </p:nvGrpSpPr>
        <p:grpSpPr>
          <a:xfrm>
            <a:off x="-5676900" y="2777855"/>
            <a:ext cx="1229704" cy="858873"/>
            <a:chOff x="0" y="2"/>
            <a:chExt cx="3279211" cy="2290327"/>
          </a:xfrm>
        </p:grpSpPr>
        <p:sp>
          <p:nvSpPr>
            <p:cNvPr id="33" name="Google Shape;222;p29">
              <a:extLst>
                <a:ext uri="{FF2B5EF4-FFF2-40B4-BE49-F238E27FC236}">
                  <a16:creationId xmlns:a16="http://schemas.microsoft.com/office/drawing/2014/main" id="{D2180A33-0788-651B-EC94-11824358065E}"/>
                </a:ext>
              </a:extLst>
            </p:cNvPr>
            <p:cNvSpPr txBox="1"/>
            <p:nvPr/>
          </p:nvSpPr>
          <p:spPr>
            <a:xfrm>
              <a:off x="0" y="2"/>
              <a:ext cx="327921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구현기간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34" name="Google Shape;223;p29">
              <a:extLst>
                <a:ext uri="{FF2B5EF4-FFF2-40B4-BE49-F238E27FC236}">
                  <a16:creationId xmlns:a16="http://schemas.microsoft.com/office/drawing/2014/main" id="{A2BA6BDC-12CB-C1E8-E830-94E3E89C55CB}"/>
                </a:ext>
              </a:extLst>
            </p:cNvPr>
            <p:cNvSpPr txBox="1"/>
            <p:nvPr/>
          </p:nvSpPr>
          <p:spPr>
            <a:xfrm>
              <a:off x="0" y="1026394"/>
              <a:ext cx="3279211" cy="126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산출물에 따른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개발 로직 구현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sp>
        <p:nvSpPr>
          <p:cNvPr id="35" name="Google Shape;224;p29">
            <a:extLst>
              <a:ext uri="{FF2B5EF4-FFF2-40B4-BE49-F238E27FC236}">
                <a16:creationId xmlns:a16="http://schemas.microsoft.com/office/drawing/2014/main" id="{C756D49A-E284-7BA2-9CB8-2A160FBE6C50}"/>
              </a:ext>
            </a:extLst>
          </p:cNvPr>
          <p:cNvSpPr txBox="1"/>
          <p:nvPr/>
        </p:nvSpPr>
        <p:spPr>
          <a:xfrm>
            <a:off x="-4000500" y="2782617"/>
            <a:ext cx="1534487" cy="2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1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테스트 및 배포</a:t>
            </a:r>
            <a:endParaRPr sz="18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6" name="Google Shape;225;p29">
            <a:extLst>
              <a:ext uri="{FF2B5EF4-FFF2-40B4-BE49-F238E27FC236}">
                <a16:creationId xmlns:a16="http://schemas.microsoft.com/office/drawing/2014/main" id="{DF888DCC-0ED2-DA21-D751-AEEF5BE1F4AA}"/>
              </a:ext>
            </a:extLst>
          </p:cNvPr>
          <p:cNvSpPr txBox="1"/>
          <p:nvPr/>
        </p:nvSpPr>
        <p:spPr>
          <a:xfrm>
            <a:off x="-3808354" y="3167515"/>
            <a:ext cx="1229703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최종 테스트</a:t>
            </a:r>
            <a:endParaRPr sz="14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및 배포</a:t>
            </a:r>
            <a:endParaRPr sz="14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grpSp>
        <p:nvGrpSpPr>
          <p:cNvPr id="37" name="Google Shape;226;p29">
            <a:extLst>
              <a:ext uri="{FF2B5EF4-FFF2-40B4-BE49-F238E27FC236}">
                <a16:creationId xmlns:a16="http://schemas.microsoft.com/office/drawing/2014/main" id="{78853109-BCBB-DF15-1277-B387760F6196}"/>
              </a:ext>
            </a:extLst>
          </p:cNvPr>
          <p:cNvGrpSpPr/>
          <p:nvPr/>
        </p:nvGrpSpPr>
        <p:grpSpPr>
          <a:xfrm>
            <a:off x="-1981199" y="2777851"/>
            <a:ext cx="1229703" cy="861761"/>
            <a:chOff x="3" y="-9"/>
            <a:chExt cx="3279208" cy="2298031"/>
          </a:xfrm>
        </p:grpSpPr>
        <p:sp>
          <p:nvSpPr>
            <p:cNvPr id="38" name="Google Shape;227;p29">
              <a:extLst>
                <a:ext uri="{FF2B5EF4-FFF2-40B4-BE49-F238E27FC236}">
                  <a16:creationId xmlns:a16="http://schemas.microsoft.com/office/drawing/2014/main" id="{860CF143-E349-7CA5-D1F2-A37A57DF16A3}"/>
                </a:ext>
              </a:extLst>
            </p:cNvPr>
            <p:cNvSpPr txBox="1"/>
            <p:nvPr/>
          </p:nvSpPr>
          <p:spPr>
            <a:xfrm>
              <a:off x="3" y="-9"/>
              <a:ext cx="3279208" cy="812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8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최종발표</a:t>
              </a:r>
              <a:endParaRPr sz="20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  <p:sp>
          <p:nvSpPr>
            <p:cNvPr id="39" name="Google Shape;228;p29">
              <a:extLst>
                <a:ext uri="{FF2B5EF4-FFF2-40B4-BE49-F238E27FC236}">
                  <a16:creationId xmlns:a16="http://schemas.microsoft.com/office/drawing/2014/main" id="{1C2A749B-706E-69D1-0A9B-8FC220AD491C}"/>
                </a:ext>
              </a:extLst>
            </p:cNvPr>
            <p:cNvSpPr txBox="1"/>
            <p:nvPr/>
          </p:nvSpPr>
          <p:spPr>
            <a:xfrm>
              <a:off x="3" y="1034085"/>
              <a:ext cx="3279208" cy="126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프로젝트 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0" i="0" u="none" strike="noStrike" cap="none">
                  <a:solidFill>
                    <a:srgbClr val="2A2A2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Arial"/>
                </a:rPr>
                <a:t>최종 발표</a:t>
              </a:r>
              <a:endParaRPr sz="1400" b="0" i="0" u="none" strike="noStrike" cap="none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endParaRPr>
            </a:p>
          </p:txBody>
        </p:sp>
      </p:grpSp>
      <p:sp>
        <p:nvSpPr>
          <p:cNvPr id="40" name="Google Shape;229;p29">
            <a:extLst>
              <a:ext uri="{FF2B5EF4-FFF2-40B4-BE49-F238E27FC236}">
                <a16:creationId xmlns:a16="http://schemas.microsoft.com/office/drawing/2014/main" id="{25DCB085-4A67-7B78-D572-983DE3EEE5B2}"/>
              </a:ext>
            </a:extLst>
          </p:cNvPr>
          <p:cNvSpPr/>
          <p:nvPr/>
        </p:nvSpPr>
        <p:spPr>
          <a:xfrm>
            <a:off x="-6931396" y="21907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1" name="Google Shape;230;p29">
            <a:extLst>
              <a:ext uri="{FF2B5EF4-FFF2-40B4-BE49-F238E27FC236}">
                <a16:creationId xmlns:a16="http://schemas.microsoft.com/office/drawing/2014/main" id="{1C5E360B-6A16-2559-6F38-05D44BFAB0B6}"/>
              </a:ext>
            </a:extLst>
          </p:cNvPr>
          <p:cNvSpPr/>
          <p:nvPr/>
        </p:nvSpPr>
        <p:spPr>
          <a:xfrm>
            <a:off x="-5143098" y="21907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2" name="Google Shape;231;p29">
            <a:extLst>
              <a:ext uri="{FF2B5EF4-FFF2-40B4-BE49-F238E27FC236}">
                <a16:creationId xmlns:a16="http://schemas.microsoft.com/office/drawing/2014/main" id="{77D48357-83E7-8A06-994E-EEE4A7FA57F9}"/>
              </a:ext>
            </a:extLst>
          </p:cNvPr>
          <p:cNvSpPr/>
          <p:nvPr/>
        </p:nvSpPr>
        <p:spPr>
          <a:xfrm>
            <a:off x="-3303821" y="21907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3" name="Google Shape;232;p29">
            <a:extLst>
              <a:ext uri="{FF2B5EF4-FFF2-40B4-BE49-F238E27FC236}">
                <a16:creationId xmlns:a16="http://schemas.microsoft.com/office/drawing/2014/main" id="{8411DBE8-F545-9769-C9E5-3BA2B8C3D5BE}"/>
              </a:ext>
            </a:extLst>
          </p:cNvPr>
          <p:cNvSpPr/>
          <p:nvPr/>
        </p:nvSpPr>
        <p:spPr>
          <a:xfrm>
            <a:off x="-1475021" y="2190750"/>
            <a:ext cx="179219" cy="18002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9CF433A-158A-CCE1-6469-D145599AEE83}"/>
              </a:ext>
            </a:extLst>
          </p:cNvPr>
          <p:cNvCxnSpPr>
            <a:cxnSpLocks/>
          </p:cNvCxnSpPr>
          <p:nvPr/>
        </p:nvCxnSpPr>
        <p:spPr>
          <a:xfrm>
            <a:off x="-7381875" y="2543720"/>
            <a:ext cx="5400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6992AD7-6E24-E7F6-85CD-0920E65037DA}"/>
              </a:ext>
            </a:extLst>
          </p:cNvPr>
          <p:cNvSpPr txBox="1"/>
          <p:nvPr/>
        </p:nvSpPr>
        <p:spPr>
          <a:xfrm>
            <a:off x="-4612750" y="2362715"/>
            <a:ext cx="1140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35</a:t>
            </a:r>
            <a:r>
              <a:rPr lang="ko-KR" altLang="en-US" sz="20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50942D4-1BE9-1636-6232-2698127B4D5B}"/>
              </a:ext>
            </a:extLst>
          </p:cNvPr>
          <p:cNvCxnSpPr>
            <a:cxnSpLocks/>
          </p:cNvCxnSpPr>
          <p:nvPr/>
        </p:nvCxnSpPr>
        <p:spPr>
          <a:xfrm flipH="1">
            <a:off x="-6752177" y="2543720"/>
            <a:ext cx="23049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BF70138-F9F9-6603-1C20-1A6E338D35E7}"/>
              </a:ext>
            </a:extLst>
          </p:cNvPr>
          <p:cNvCxnSpPr>
            <a:cxnSpLocks/>
          </p:cNvCxnSpPr>
          <p:nvPr/>
        </p:nvCxnSpPr>
        <p:spPr>
          <a:xfrm>
            <a:off x="-3619500" y="2553245"/>
            <a:ext cx="2238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5E5DF7-22C1-FE50-A40D-4A3CDF349E16}"/>
              </a:ext>
            </a:extLst>
          </p:cNvPr>
          <p:cNvSpPr txBox="1"/>
          <p:nvPr/>
        </p:nvSpPr>
        <p:spPr>
          <a:xfrm>
            <a:off x="-8294841" y="2352385"/>
            <a:ext cx="1140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r>
              <a:rPr lang="ko-KR" altLang="en-US" sz="2000" b="0" i="0" u="none" strike="noStrike" cap="none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일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081575F-51DD-3DA4-0097-C1EAC7600ED7}"/>
              </a:ext>
            </a:extLst>
          </p:cNvPr>
          <p:cNvCxnSpPr>
            <a:cxnSpLocks/>
          </p:cNvCxnSpPr>
          <p:nvPr/>
        </p:nvCxnSpPr>
        <p:spPr>
          <a:xfrm flipH="1">
            <a:off x="-8662008" y="2533390"/>
            <a:ext cx="595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/>
        </p:nvSpPr>
        <p:spPr>
          <a:xfrm>
            <a:off x="2250999" y="209550"/>
            <a:ext cx="4693600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b="1" i="0" u="none" strike="noStrike" cap="none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API </a:t>
            </a:r>
            <a:r>
              <a:rPr lang="ko-KR" altLang="en-US" sz="4000" b="1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및 라이브러리</a:t>
            </a:r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9DA933-36F9-4FC2-028F-43D4AFF76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24147" y="-1637560"/>
            <a:ext cx="2119853" cy="11575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4D2E76A-7CB9-EAB5-1B5C-BA987BE66B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51308" y="2064814"/>
            <a:ext cx="1013872" cy="10138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BE6C61-1CCD-F56B-614A-5CBCCBF6FC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51308" y="46833"/>
            <a:ext cx="749529" cy="10588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571B0D-4CE0-FAC3-F913-064FCC0373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694195" y="5143500"/>
            <a:ext cx="1170985" cy="11709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84146D-E602-54BB-92AA-06452D817E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2145388" y="-991204"/>
            <a:ext cx="1884201" cy="13098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4375AF-5A5F-AF4C-D792-099DFF812F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-2786500" y="1592404"/>
            <a:ext cx="1583212" cy="11858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713717-A081-7682-F0EE-8990BA98BE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2462311" y="5206018"/>
            <a:ext cx="1630052" cy="9128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85DD01D-FC57-88DF-CEB8-9FAB725970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27056" y="-2025859"/>
            <a:ext cx="2383901" cy="10346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3C2F0C-8E6A-360D-AE60-3418808341E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527056" y="5774403"/>
            <a:ext cx="1774076" cy="8487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987B8A-99EB-915E-2B41-3AEC61349F0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779791" y="5662432"/>
            <a:ext cx="1242019" cy="1072653"/>
          </a:xfrm>
          <a:prstGeom prst="rect">
            <a:avLst/>
          </a:prstGeom>
        </p:spPr>
      </p:pic>
      <p:sp>
        <p:nvSpPr>
          <p:cNvPr id="30" name="Google Shape;264;p31">
            <a:extLst>
              <a:ext uri="{FF2B5EF4-FFF2-40B4-BE49-F238E27FC236}">
                <a16:creationId xmlns:a16="http://schemas.microsoft.com/office/drawing/2014/main" id="{6F3FF723-CC1F-A2F0-17B3-3A45050D65F8}"/>
              </a:ext>
            </a:extLst>
          </p:cNvPr>
          <p:cNvSpPr txBox="1"/>
          <p:nvPr/>
        </p:nvSpPr>
        <p:spPr>
          <a:xfrm flipH="1">
            <a:off x="6157650" y="712448"/>
            <a:ext cx="1346200" cy="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" b="0" i="0" u="none" strike="noStrike" cap="none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 + 북스(books)</a:t>
            </a:r>
            <a:endParaRPr sz="100" b="0" i="0" u="none" strike="noStrike" cap="none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1" name="Google Shape;265;p31">
            <a:extLst>
              <a:ext uri="{FF2B5EF4-FFF2-40B4-BE49-F238E27FC236}">
                <a16:creationId xmlns:a16="http://schemas.microsoft.com/office/drawing/2014/main" id="{ABB0FFC9-1FE1-E356-9A6B-C251319343A3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 flipV="1">
            <a:off x="678181" y="1538514"/>
            <a:ext cx="45719" cy="585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AA8537C6-48B9-CA3E-8E47-76F468003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636530"/>
              </p:ext>
            </p:extLst>
          </p:nvPr>
        </p:nvGraphicFramePr>
        <p:xfrm>
          <a:off x="91399" y="1352550"/>
          <a:ext cx="4367687" cy="3204823"/>
        </p:xfrm>
        <a:graphic>
          <a:graphicData uri="http://schemas.openxmlformats.org/drawingml/2006/table">
            <a:tbl>
              <a:tblPr firstRow="1" bandRow="1">
                <a:tableStyleId>{FEAF742D-AD7B-4B1B-BDDC-9C4A7073CEB7}</a:tableStyleId>
              </a:tblPr>
              <a:tblGrid>
                <a:gridCol w="2046125">
                  <a:extLst>
                    <a:ext uri="{9D8B030D-6E8A-4147-A177-3AD203B41FA5}">
                      <a16:colId xmlns:a16="http://schemas.microsoft.com/office/drawing/2014/main" val="2373616428"/>
                    </a:ext>
                  </a:extLst>
                </a:gridCol>
                <a:gridCol w="2321562">
                  <a:extLst>
                    <a:ext uri="{9D8B030D-6E8A-4147-A177-3AD203B41FA5}">
                      <a16:colId xmlns:a16="http://schemas.microsoft.com/office/drawing/2014/main" val="2622445719"/>
                    </a:ext>
                  </a:extLst>
                </a:gridCol>
              </a:tblGrid>
              <a:tr h="372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B7F7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사용</a:t>
                      </a:r>
                    </a:p>
                  </a:txBody>
                  <a:tcPr anchor="ctr">
                    <a:solidFill>
                      <a:srgbClr val="B7F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6266"/>
                  </a:ext>
                </a:extLst>
              </a:tr>
              <a:tr h="40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book </a:t>
                      </a:r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api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도서 정보 지원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702732"/>
                  </a:ext>
                </a:extLst>
              </a:tr>
              <a:tr h="40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Chart.js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데이터 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300360"/>
                  </a:ext>
                </a:extLst>
              </a:tr>
              <a:tr h="40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Spring.websocket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채팅</a:t>
                      </a:r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쪽지</a:t>
                      </a:r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알람</a:t>
                      </a: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011087"/>
                  </a:ext>
                </a:extLst>
              </a:tr>
              <a:tr h="40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javax</a:t>
                      </a:r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-mail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비밀번호 찾기</a:t>
                      </a:r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메일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259319"/>
                  </a:ext>
                </a:extLst>
              </a:tr>
              <a:tr h="40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turn.js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E-book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927120"/>
                  </a:ext>
                </a:extLst>
              </a:tr>
              <a:tr h="40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FullCalendar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나의 일정관리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014663"/>
                  </a:ext>
                </a:extLst>
              </a:tr>
              <a:tr h="40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apachePOI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엑셀 출력 지원</a:t>
                      </a: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09673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FACDA86F-11A9-9EE1-104B-509247C3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883818"/>
              </p:ext>
            </p:extLst>
          </p:nvPr>
        </p:nvGraphicFramePr>
        <p:xfrm>
          <a:off x="4703591" y="1352550"/>
          <a:ext cx="4364209" cy="3204820"/>
        </p:xfrm>
        <a:graphic>
          <a:graphicData uri="http://schemas.openxmlformats.org/drawingml/2006/table">
            <a:tbl>
              <a:tblPr firstRow="1" bandRow="1">
                <a:tableStyleId>{FEAF742D-AD7B-4B1B-BDDC-9C4A7073CEB7}</a:tableStyleId>
              </a:tblPr>
              <a:tblGrid>
                <a:gridCol w="2445818">
                  <a:extLst>
                    <a:ext uri="{9D8B030D-6E8A-4147-A177-3AD203B41FA5}">
                      <a16:colId xmlns:a16="http://schemas.microsoft.com/office/drawing/2014/main" val="104658991"/>
                    </a:ext>
                  </a:extLst>
                </a:gridCol>
                <a:gridCol w="1918391">
                  <a:extLst>
                    <a:ext uri="{9D8B030D-6E8A-4147-A177-3AD203B41FA5}">
                      <a16:colId xmlns:a16="http://schemas.microsoft.com/office/drawing/2014/main" val="3264758333"/>
                    </a:ext>
                  </a:extLst>
                </a:gridCol>
              </a:tblGrid>
              <a:tr h="368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B7F7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사용</a:t>
                      </a:r>
                    </a:p>
                  </a:txBody>
                  <a:tcPr anchor="ctr">
                    <a:solidFill>
                      <a:srgbClr val="B7F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449559"/>
                  </a:ext>
                </a:extLst>
              </a:tr>
              <a:tr h="368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Daum</a:t>
                      </a:r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 </a:t>
                      </a:r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우편번호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도로 주소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648599"/>
                  </a:ext>
                </a:extLst>
              </a:tr>
              <a:tr h="368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kakao</a:t>
                      </a:r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 </a:t>
                      </a:r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api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QR</a:t>
                      </a:r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코드 결제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800185"/>
                  </a:ext>
                </a:extLst>
              </a:tr>
              <a:tr h="62623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Arial"/>
                          <a:sym typeface="Arial"/>
                        </a:rPr>
                        <a:t>Speech</a:t>
                      </a: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Arial"/>
                          <a:sym typeface="Arial"/>
                        </a:rPr>
                        <a:t>SynthesisUtterance</a:t>
                      </a:r>
                      <a:endParaRPr lang="ko-KR" altLang="en-US" sz="1400" b="0" i="0" u="none" strike="noStrike" cap="none" dirty="0">
                        <a:solidFill>
                          <a:srgbClr val="000000"/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Arial"/>
                          <a:sym typeface="Arial"/>
                        </a:rPr>
                        <a:t>음성인식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Arial"/>
                          <a:sym typeface="Arial"/>
                        </a:rPr>
                        <a:t>web-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Arial"/>
                          <a:sym typeface="Arial"/>
                        </a:rPr>
                        <a:t>api</a:t>
                      </a:r>
                      <a:endParaRPr lang="ko-KR" altLang="en-US" sz="1400" b="0" i="0" u="none" strike="noStrike" cap="none" dirty="0">
                        <a:solidFill>
                          <a:srgbClr val="000000"/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78486"/>
                  </a:ext>
                </a:extLst>
              </a:tr>
              <a:tr h="368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kakao</a:t>
                      </a:r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-map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지도 및 로드맵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886067"/>
                  </a:ext>
                </a:extLst>
              </a:tr>
              <a:tr h="368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openweathermap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날씨 정보 </a:t>
                      </a:r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api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729789"/>
                  </a:ext>
                </a:extLst>
              </a:tr>
              <a:tr h="368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pdf-</a:t>
                      </a:r>
                      <a:r>
                        <a:rPr lang="en-US" altLang="ko-KR" dirty="0" err="1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js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Pdf</a:t>
                      </a:r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형식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224893"/>
                  </a:ext>
                </a:extLst>
              </a:tr>
              <a:tr h="368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QR-code.js</a:t>
                      </a:r>
                      <a:endParaRPr lang="ko-KR" altLang="en-US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QR</a:t>
                      </a:r>
                      <a:r>
                        <a:rPr lang="ko-KR" altLang="en-US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코드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136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18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/>
        </p:nvSpPr>
        <p:spPr>
          <a:xfrm>
            <a:off x="1487328" y="20955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 dirty="0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주제</a:t>
            </a:r>
            <a:endParaRPr sz="5000" b="0" i="0" u="none" strike="noStrike" cap="none" dirty="0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1;p31">
            <a:extLst>
              <a:ext uri="{FF2B5EF4-FFF2-40B4-BE49-F238E27FC236}">
                <a16:creationId xmlns:a16="http://schemas.microsoft.com/office/drawing/2014/main" id="{A7B02113-0888-DE78-4E9F-32E95C04A191}"/>
              </a:ext>
            </a:extLst>
          </p:cNvPr>
          <p:cNvSpPr/>
          <p:nvPr/>
        </p:nvSpPr>
        <p:spPr>
          <a:xfrm>
            <a:off x="3886200" y="1941195"/>
            <a:ext cx="4381500" cy="2514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하루북스</a:t>
            </a: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란 우리가 보내고 있는 </a:t>
            </a:r>
            <a:endParaRPr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</a:t>
            </a: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와 </a:t>
            </a:r>
            <a:r>
              <a:rPr lang="ko" sz="23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책</a:t>
            </a: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의 합성어로 사용자의 하루가 </a:t>
            </a:r>
            <a:endParaRPr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책과 함께 했으면 하는 바람이 담겨 있습니다.</a:t>
            </a:r>
            <a:endParaRPr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" name="Google Shape;264;p31">
            <a:extLst>
              <a:ext uri="{FF2B5EF4-FFF2-40B4-BE49-F238E27FC236}">
                <a16:creationId xmlns:a16="http://schemas.microsoft.com/office/drawing/2014/main" id="{9A5E2E51-5FE1-0E4B-60DE-0A12A588E6E4}"/>
              </a:ext>
            </a:extLst>
          </p:cNvPr>
          <p:cNvSpPr txBox="1"/>
          <p:nvPr/>
        </p:nvSpPr>
        <p:spPr>
          <a:xfrm>
            <a:off x="3314700" y="1504950"/>
            <a:ext cx="5715000" cy="102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 + 북스</a:t>
            </a:r>
            <a:r>
              <a:rPr lang="ko" sz="22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(books)</a:t>
            </a:r>
            <a:endParaRPr sz="22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4" name="Google Shape;265;p31">
            <a:extLst>
              <a:ext uri="{FF2B5EF4-FFF2-40B4-BE49-F238E27FC236}">
                <a16:creationId xmlns:a16="http://schemas.microsoft.com/office/drawing/2014/main" id="{27EAA642-5FBF-83A6-E28A-9B2A996DFE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800226"/>
            <a:ext cx="2552700" cy="166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/>
        </p:nvSpPr>
        <p:spPr>
          <a:xfrm>
            <a:off x="1487328" y="209550"/>
            <a:ext cx="6361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0" i="0" u="none" strike="noStrike" cap="none">
                <a:solidFill>
                  <a:srgbClr val="2C9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주제 선정 이유</a:t>
            </a:r>
            <a:endParaRPr sz="5000" b="0" i="0" u="none" strike="noStrike" cap="none">
              <a:solidFill>
                <a:srgbClr val="2C9829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 l="2469" t="28620" r="60740" b="6900"/>
          <a:stretch/>
        </p:blipFill>
        <p:spPr>
          <a:xfrm>
            <a:off x="4610100" y="1381125"/>
            <a:ext cx="3924300" cy="267081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5" name="Google Shape;275;p32"/>
          <p:cNvSpPr/>
          <p:nvPr/>
        </p:nvSpPr>
        <p:spPr>
          <a:xfrm>
            <a:off x="4752975" y="4038600"/>
            <a:ext cx="647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  <a:sym typeface="Calibri"/>
              </a:rPr>
              <a:t>2013년</a:t>
            </a:r>
            <a:endParaRPr sz="8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4695825" y="4124325"/>
            <a:ext cx="152400" cy="152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5591175" y="4038600"/>
            <a:ext cx="647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  <a:sym typeface="Calibri"/>
              </a:rPr>
              <a:t>2015년</a:t>
            </a:r>
            <a:endParaRPr sz="8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5534025" y="4124325"/>
            <a:ext cx="152400" cy="152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6353175" y="4038600"/>
            <a:ext cx="647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  <a:sym typeface="Calibri"/>
              </a:rPr>
              <a:t>2017년</a:t>
            </a:r>
            <a:endParaRPr sz="8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6296025" y="4124325"/>
            <a:ext cx="152400" cy="152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7115175" y="4038600"/>
            <a:ext cx="647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  <a:sym typeface="Calibri"/>
              </a:rPr>
              <a:t>2019년</a:t>
            </a:r>
            <a:endParaRPr sz="8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58025" y="4124325"/>
            <a:ext cx="152400" cy="152400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7915275" y="4038600"/>
            <a:ext cx="647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  <a:sym typeface="Calibri"/>
              </a:rPr>
              <a:t>2021년</a:t>
            </a:r>
            <a:endParaRPr sz="8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7858125" y="4124325"/>
            <a:ext cx="152400" cy="152400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638800" y="4333875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 dirty="0">
                <a:solidFill>
                  <a:schemeClr val="dk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  <a:sym typeface="Calibri"/>
              </a:rPr>
              <a:t>[출처:문화체육관광부 2021년 국민독서실태조사]</a:t>
            </a:r>
            <a:endParaRPr sz="1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285750" y="1276350"/>
            <a:ext cx="3924300" cy="26708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11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0" i="0" u="none" strike="noStrike" cap="none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지속적인 독서량 감소</a:t>
            </a:r>
            <a:endParaRPr sz="1800" b="0" i="0" u="none" strike="noStrike" cap="none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endParaRPr sz="13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2021년 문화체육관광부 실시 </a:t>
            </a:r>
            <a:r>
              <a:rPr lang="ko" sz="1300" b="1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국민독서실태조사</a:t>
            </a:r>
            <a:endParaRPr sz="1300" b="1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103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종이책 + 전자책 + 오디오북 = 연간</a:t>
            </a:r>
            <a:r>
              <a:rPr lang="ko" sz="1300" b="0" i="0" u="none" strike="noStrike" cap="none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ko" sz="1700" b="0" i="0" u="none" strike="noStrike" cap="none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4.2</a:t>
            </a:r>
            <a:r>
              <a:rPr lang="ko" sz="13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권</a:t>
            </a:r>
            <a:endParaRPr sz="13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t="71990"/>
          <a:stretch/>
        </p:blipFill>
        <p:spPr>
          <a:xfrm>
            <a:off x="7886700" y="133350"/>
            <a:ext cx="1380218" cy="3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981075" y="3581703"/>
            <a:ext cx="2609850" cy="49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0" i="0" u="none" strike="noStrike" cap="none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지속적 감소세</a:t>
            </a:r>
            <a:endParaRPr sz="1100" b="0" i="0" u="none" strike="noStrike" cap="none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" name="Google Shape;261;p31">
            <a:extLst>
              <a:ext uri="{FF2B5EF4-FFF2-40B4-BE49-F238E27FC236}">
                <a16:creationId xmlns:a16="http://schemas.microsoft.com/office/drawing/2014/main" id="{458BD4CC-6049-18CB-2FA2-5BA168C0E445}"/>
              </a:ext>
            </a:extLst>
          </p:cNvPr>
          <p:cNvSpPr/>
          <p:nvPr/>
        </p:nvSpPr>
        <p:spPr>
          <a:xfrm>
            <a:off x="7439025" y="5452110"/>
            <a:ext cx="4381500" cy="2514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하루북스</a:t>
            </a: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란 우리가 보내고 있는 </a:t>
            </a:r>
            <a:endParaRPr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</a:t>
            </a: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와 </a:t>
            </a:r>
            <a:r>
              <a:rPr lang="ko" sz="23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책</a:t>
            </a: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의 합성어로 사용자의 하루가 </a:t>
            </a:r>
            <a:endParaRPr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rgbClr val="2A2A2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책과 함께 했으면 하는 바람이 담겨 있습니다.</a:t>
            </a:r>
            <a:endParaRPr sz="1600" b="0" i="0" u="none" strike="noStrike" cap="none" dirty="0">
              <a:solidFill>
                <a:srgbClr val="2A2A2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" name="Google Shape;264;p31">
            <a:extLst>
              <a:ext uri="{FF2B5EF4-FFF2-40B4-BE49-F238E27FC236}">
                <a16:creationId xmlns:a16="http://schemas.microsoft.com/office/drawing/2014/main" id="{27DB5516-B775-8F37-1E14-B7F6062B94D3}"/>
              </a:ext>
            </a:extLst>
          </p:cNvPr>
          <p:cNvSpPr txBox="1"/>
          <p:nvPr/>
        </p:nvSpPr>
        <p:spPr>
          <a:xfrm>
            <a:off x="5719309" y="-1427790"/>
            <a:ext cx="5715000" cy="102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하루 + 북스</a:t>
            </a:r>
            <a:r>
              <a:rPr lang="ko" sz="2200" b="0" i="0" u="none" strike="noStrike" cap="none" dirty="0">
                <a:solidFill>
                  <a:srgbClr val="4DA7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(books)</a:t>
            </a:r>
            <a:endParaRPr sz="2200" b="0" i="0" u="none" strike="noStrike" cap="none" dirty="0">
              <a:solidFill>
                <a:srgbClr val="4DA7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4" name="Google Shape;265;p31">
            <a:extLst>
              <a:ext uri="{FF2B5EF4-FFF2-40B4-BE49-F238E27FC236}">
                <a16:creationId xmlns:a16="http://schemas.microsoft.com/office/drawing/2014/main" id="{ABA30C1C-756A-1925-4E20-A1E5ED6089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200400" y="1800226"/>
            <a:ext cx="2552700" cy="166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854</Words>
  <Application>Microsoft Office PowerPoint</Application>
  <PresentationFormat>화면 슬라이드 쇼(16:9)</PresentationFormat>
  <Paragraphs>369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Calibri</vt:lpstr>
      <vt:lpstr>Arial</vt:lpstr>
      <vt:lpstr>G마켓 산스 Bold</vt:lpstr>
      <vt:lpstr>Simple Light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[학부생]배문기</cp:lastModifiedBy>
  <cp:revision>25</cp:revision>
  <dcterms:modified xsi:type="dcterms:W3CDTF">2023-08-07T03:21:26Z</dcterms:modified>
  <cp:version/>
</cp:coreProperties>
</file>